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4.xml" ContentType="application/vnd.openxmlformats-officedocument.drawingml.chart+xml"/>
  <Override PartName="/ppt/drawings/drawing4.xml" ContentType="application/vnd.openxmlformats-officedocument.drawingml.chartshapes+xml"/>
  <Override PartName="/ppt/charts/chart5.xml" ContentType="application/vnd.openxmlformats-officedocument.drawingml.chart+xml"/>
  <Override PartName="/ppt/drawings/drawing5.xml" ContentType="application/vnd.openxmlformats-officedocument.drawingml.chartshapes+xml"/>
  <Override PartName="/ppt/charts/chart6.xml" ContentType="application/vnd.openxmlformats-officedocument.drawingml.chart+xml"/>
  <Override PartName="/ppt/drawings/drawing6.xml" ContentType="application/vnd.openxmlformats-officedocument.drawingml.chartshape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drawings/drawing7.xml" ContentType="application/vnd.openxmlformats-officedocument.drawingml.chartshapes+xml"/>
  <Override PartName="/ppt/charts/chart8.xml" ContentType="application/vnd.openxmlformats-officedocument.drawingml.chart+xml"/>
  <Override PartName="/ppt/drawings/drawing8.xml" ContentType="application/vnd.openxmlformats-officedocument.drawingml.chartshapes+xml"/>
  <Override PartName="/ppt/charts/chart9.xml" ContentType="application/vnd.openxmlformats-officedocument.drawingml.chart+xml"/>
  <Override PartName="/ppt/drawings/drawing9.xml" ContentType="application/vnd.openxmlformats-officedocument.drawingml.chartshapes+xml"/>
  <Override PartName="/ppt/charts/chart10.xml" ContentType="application/vnd.openxmlformats-officedocument.drawingml.chart+xml"/>
  <Override PartName="/ppt/drawings/drawing10.xml" ContentType="application/vnd.openxmlformats-officedocument.drawingml.chartshapes+xml"/>
  <Override PartName="/ppt/charts/chart11.xml" ContentType="application/vnd.openxmlformats-officedocument.drawingml.chart+xml"/>
  <Override PartName="/ppt/drawings/drawing11.xml" ContentType="application/vnd.openxmlformats-officedocument.drawingml.chartshapes+xml"/>
  <Override PartName="/ppt/notesSlides/notesSlide9.xml" ContentType="application/vnd.openxmlformats-officedocument.presentationml.notesSlide+xml"/>
  <Override PartName="/ppt/charts/chart12.xml" ContentType="application/vnd.openxmlformats-officedocument.drawingml.chart+xml"/>
  <Override PartName="/ppt/drawings/drawing12.xml" ContentType="application/vnd.openxmlformats-officedocument.drawingml.chartshapes+xml"/>
  <Override PartName="/ppt/notesSlides/notesSlide10.xml" ContentType="application/vnd.openxmlformats-officedocument.presentationml.notesSlide+xml"/>
  <Override PartName="/ppt/charts/chart13.xml" ContentType="application/vnd.openxmlformats-officedocument.drawingml.chart+xml"/>
  <Override PartName="/ppt/drawings/drawing13.xml" ContentType="application/vnd.openxmlformats-officedocument.drawingml.chartshapes+xml"/>
  <Override PartName="/ppt/notesSlides/notesSlide11.xml" ContentType="application/vnd.openxmlformats-officedocument.presentationml.notesSlide+xml"/>
  <Override PartName="/ppt/charts/chart14.xml" ContentType="application/vnd.openxmlformats-officedocument.drawingml.chart+xml"/>
  <Override PartName="/ppt/drawings/drawing14.xml" ContentType="application/vnd.openxmlformats-officedocument.drawingml.chartshapes+xml"/>
  <Override PartName="/ppt/notesSlides/notesSlide12.xml" ContentType="application/vnd.openxmlformats-officedocument.presentationml.notesSlide+xml"/>
  <Override PartName="/ppt/charts/chart15.xml" ContentType="application/vnd.openxmlformats-officedocument.drawingml.chart+xml"/>
  <Override PartName="/ppt/drawings/drawing15.xml" ContentType="application/vnd.openxmlformats-officedocument.drawingml.chartshapes+xml"/>
  <Override PartName="/ppt/notesSlides/notesSlide13.xml" ContentType="application/vnd.openxmlformats-officedocument.presentationml.notesSlide+xml"/>
  <Override PartName="/ppt/charts/chart16.xml" ContentType="application/vnd.openxmlformats-officedocument.drawingml.chart+xml"/>
  <Override PartName="/ppt/theme/themeOverride1.xml" ContentType="application/vnd.openxmlformats-officedocument.themeOverride+xml"/>
  <Override PartName="/ppt/drawings/drawing16.xml" ContentType="application/vnd.openxmlformats-officedocument.drawingml.chartshapes+xml"/>
  <Override PartName="/ppt/notesSlides/notesSlide14.xml" ContentType="application/vnd.openxmlformats-officedocument.presentationml.notesSlide+xml"/>
  <Override PartName="/ppt/charts/chart17.xml" ContentType="application/vnd.openxmlformats-officedocument.drawingml.chart+xml"/>
  <Override PartName="/ppt/theme/themeOverride2.xml" ContentType="application/vnd.openxmlformats-officedocument.themeOverride+xml"/>
  <Override PartName="/ppt/drawings/drawing17.xml" ContentType="application/vnd.openxmlformats-officedocument.drawingml.chartshapes+xml"/>
  <Override PartName="/ppt/notesSlides/notesSlide15.xml" ContentType="application/vnd.openxmlformats-officedocument.presentationml.notesSlide+xml"/>
  <Override PartName="/ppt/charts/chart18.xml" ContentType="application/vnd.openxmlformats-officedocument.drawingml.chart+xml"/>
  <Override PartName="/ppt/theme/themeOverride3.xml" ContentType="application/vnd.openxmlformats-officedocument.themeOverride+xml"/>
  <Override PartName="/ppt/drawings/drawing18.xml" ContentType="application/vnd.openxmlformats-officedocument.drawingml.chartshapes+xml"/>
  <Override PartName="/ppt/notesSlides/notesSlide16.xml" ContentType="application/vnd.openxmlformats-officedocument.presentationml.notesSlide+xml"/>
  <Override PartName="/ppt/charts/chart19.xml" ContentType="application/vnd.openxmlformats-officedocument.drawingml.chart+xml"/>
  <Override PartName="/ppt/drawings/drawing19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</p:sldMasterIdLst>
  <p:notesMasterIdLst>
    <p:notesMasterId r:id="rId24"/>
  </p:notesMasterIdLst>
  <p:handoutMasterIdLst>
    <p:handoutMasterId r:id="rId25"/>
  </p:handoutMasterIdLst>
  <p:sldIdLst>
    <p:sldId id="1803" r:id="rId2"/>
    <p:sldId id="1894" r:id="rId3"/>
    <p:sldId id="1902" r:id="rId4"/>
    <p:sldId id="1903" r:id="rId5"/>
    <p:sldId id="1899" r:id="rId6"/>
    <p:sldId id="1873" r:id="rId7"/>
    <p:sldId id="1912" r:id="rId8"/>
    <p:sldId id="1925" r:id="rId9"/>
    <p:sldId id="1882" r:id="rId10"/>
    <p:sldId id="1886" r:id="rId11"/>
    <p:sldId id="1887" r:id="rId12"/>
    <p:sldId id="1888" r:id="rId13"/>
    <p:sldId id="1914" r:id="rId14"/>
    <p:sldId id="1915" r:id="rId15"/>
    <p:sldId id="1916" r:id="rId16"/>
    <p:sldId id="1917" r:id="rId17"/>
    <p:sldId id="1918" r:id="rId18"/>
    <p:sldId id="1919" r:id="rId19"/>
    <p:sldId id="1920" r:id="rId20"/>
    <p:sldId id="1922" r:id="rId21"/>
    <p:sldId id="1921" r:id="rId22"/>
    <p:sldId id="1923" r:id="rId23"/>
  </p:sldIdLst>
  <p:sldSz cx="12192000" cy="6858000"/>
  <p:notesSz cx="9940925" cy="68087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оглавления" id="{A1A8EAF7-89E5-42D2-AB3A-B63CD07C56D6}">
          <p14:sldIdLst>
            <p14:sldId id="1803"/>
            <p14:sldId id="1894"/>
            <p14:sldId id="1902"/>
            <p14:sldId id="1903"/>
            <p14:sldId id="1899"/>
            <p14:sldId id="1873"/>
            <p14:sldId id="1912"/>
            <p14:sldId id="1925"/>
            <p14:sldId id="1882"/>
            <p14:sldId id="1886"/>
            <p14:sldId id="1887"/>
            <p14:sldId id="1888"/>
            <p14:sldId id="1914"/>
            <p14:sldId id="1915"/>
            <p14:sldId id="1916"/>
            <p14:sldId id="1917"/>
            <p14:sldId id="1918"/>
            <p14:sldId id="1919"/>
            <p14:sldId id="1920"/>
            <p14:sldId id="1922"/>
            <p14:sldId id="1921"/>
            <p14:sldId id="1923"/>
          </p14:sldIdLst>
        </p14:section>
        <p14:section name="Контакты (Спасибо за внимание)" id="{54FA1403-0491-43E2-83AF-B34F63A20D77}">
          <p14:sldIdLst/>
        </p14:section>
        <p14:section name="Титульные листы" id="{20E2FC49-985F-4E3F-A99E-1B5F111B94FE}">
          <p14:sldIdLst/>
        </p14:section>
        <p14:section name="Направление" id="{976DD68A-E200-4A6A-9A50-685E45073A45}">
          <p14:sldIdLst/>
        </p14:section>
        <p14:section name="Круг" id="{37FE9A26-5BD8-4C0F-BB9A-EF66A1939370}">
          <p14:sldIdLst/>
        </p14:section>
        <p14:section name="Календарь" id="{400DA455-C793-4EEE-88EA-1D08F73A4C1D}">
          <p14:sldIdLst/>
        </p14:section>
        <p14:section name="Карта" id="{E60EA7E5-8002-4246-A894-26A57F61DAA8}">
          <p14:sldIdLst/>
        </p14:section>
        <p14:section name="Техника" id="{FC834AD7-FC8A-44ED-B010-77DFCE9C55E9}">
          <p14:sldIdLst/>
        </p14:section>
        <p14:section name="Команда" id="{30ABB69E-9D00-4A25-B39F-812DBC44FE9F}">
          <p14:sldIdLst/>
        </p14:section>
        <p14:section name="Иллюстрации" id="{39636343-5F5A-47A4-BD2E-1E56C85C1EE4}">
          <p14:sldIdLst/>
        </p14:section>
        <p14:section name="Диаграммы" id="{F4AA6B24-E8FA-4BB7-A945-5693A06BF55C}">
          <p14:sldIdLst/>
        </p14:section>
        <p14:section name="Таблицы и текст" id="{39301242-35ED-448E-87A2-03C6D8E98DAD}">
          <p14:sldIdLst/>
        </p14:section>
        <p14:section name="Кластеры" id="{9D0B6C16-04E7-41F2-927E-BB2618499D61}">
          <p14:sldIdLst/>
        </p14:section>
        <p14:section name="Цепочка слайдов" id="{49A529B2-939F-4534-A89B-CFA05D6BBAAE}">
          <p14:sldIdLst/>
        </p14:section>
        <p14:section name="По запросу" id="{7640B500-2B67-4BD1-815B-FDCF5E809DC9}">
          <p14:sldIdLst/>
        </p14:section>
        <p14:section name="Заставка" id="{C4B8E775-69E8-4CC3-B4F5-693EDABE1F59}">
          <p14:sldIdLst/>
        </p14:section>
        <p14:section name="Фото для иллюстраций" id="{831E8D41-238E-4DA6-BDD6-9966223941A2}">
          <p14:sldIdLst/>
        </p14:section>
      </p14:sectionLst>
    </p:ext>
    <p:ext uri="{EFAFB233-063F-42B5-8137-9DF3F51BA10A}">
      <p15:sldGuideLst xmlns="" xmlns:p15="http://schemas.microsoft.com/office/powerpoint/2012/main">
        <p15:guide id="1" orient="horz" pos="250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11" userDrawn="1">
          <p15:clr>
            <a:srgbClr val="A4A3A4"/>
          </p15:clr>
        </p15:guide>
        <p15:guide id="4" pos="7446" userDrawn="1">
          <p15:clr>
            <a:srgbClr val="A4A3A4"/>
          </p15:clr>
        </p15:guide>
        <p15:guide id="6" orient="horz" pos="4042" userDrawn="1">
          <p15:clr>
            <a:srgbClr val="A4A3A4"/>
          </p15:clr>
        </p15:guide>
        <p15:guide id="7" pos="2026" userDrawn="1">
          <p15:clr>
            <a:srgbClr val="A4A3A4"/>
          </p15:clr>
        </p15:guide>
        <p15:guide id="8" pos="5654" userDrawn="1">
          <p15:clr>
            <a:srgbClr val="A4A3A4"/>
          </p15:clr>
        </p15:guide>
        <p15:guide id="9" orient="horz" pos="1684" userDrawn="1">
          <p15:clr>
            <a:srgbClr val="A4A3A4"/>
          </p15:clr>
        </p15:guide>
        <p15:guide id="10" orient="horz" pos="3294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icrosoft Office User" initials="MOU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CCA62"/>
    <a:srgbClr val="2119BD"/>
    <a:srgbClr val="3399FF"/>
    <a:srgbClr val="0000FF"/>
    <a:srgbClr val="1A4DA0"/>
    <a:srgbClr val="6600FF"/>
    <a:srgbClr val="17406D"/>
    <a:srgbClr val="FFFFFF"/>
    <a:srgbClr val="10CF9B"/>
    <a:srgbClr val="0BD0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68" autoAdjust="0"/>
    <p:restoredTop sz="99195" autoAdjust="0"/>
  </p:normalViewPr>
  <p:slideViewPr>
    <p:cSldViewPr snapToGrid="0" showGuides="1">
      <p:cViewPr>
        <p:scale>
          <a:sx n="100" d="100"/>
          <a:sy n="100" d="100"/>
        </p:scale>
        <p:origin x="-1026" y="-438"/>
      </p:cViewPr>
      <p:guideLst>
        <p:guide orient="horz" pos="2500"/>
        <p:guide orient="horz" pos="4042"/>
        <p:guide orient="horz" pos="1684"/>
        <p:guide orient="horz" pos="3294"/>
        <p:guide orient="horz" pos="845"/>
        <p:guide pos="3840"/>
        <p:guide pos="211"/>
        <p:guide pos="7446"/>
        <p:guide pos="2026"/>
        <p:guide pos="56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1.xml"/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2.xml"/><Relationship Id="rId1" Type="http://schemas.openxmlformats.org/officeDocument/2006/relationships/package" Target="../embeddings/_____Microsoft_Excel12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3.xml"/><Relationship Id="rId1" Type="http://schemas.openxmlformats.org/officeDocument/2006/relationships/package" Target="../embeddings/_____Microsoft_Excel13.xlsx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4.xml"/><Relationship Id="rId1" Type="http://schemas.openxmlformats.org/officeDocument/2006/relationships/package" Target="../embeddings/_____Microsoft_Excel14.xlsx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5.xml"/><Relationship Id="rId1" Type="http://schemas.openxmlformats.org/officeDocument/2006/relationships/package" Target="../embeddings/_____Microsoft_Excel15.xlsx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6.xml"/><Relationship Id="rId2" Type="http://schemas.openxmlformats.org/officeDocument/2006/relationships/package" Target="../embeddings/_____Microsoft_Excel16.xlsx"/><Relationship Id="rId1" Type="http://schemas.openxmlformats.org/officeDocument/2006/relationships/themeOverride" Target="../theme/themeOverride1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7.xml"/><Relationship Id="rId2" Type="http://schemas.openxmlformats.org/officeDocument/2006/relationships/package" Target="../embeddings/_____Microsoft_Excel17.xlsx"/><Relationship Id="rId1" Type="http://schemas.openxmlformats.org/officeDocument/2006/relationships/themeOverride" Target="../theme/themeOverride2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8.xml"/><Relationship Id="rId2" Type="http://schemas.openxmlformats.org/officeDocument/2006/relationships/package" Target="../embeddings/_____Microsoft_Excel18.xlsx"/><Relationship Id="rId1" Type="http://schemas.openxmlformats.org/officeDocument/2006/relationships/themeOverride" Target="../theme/themeOverride3.xml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9.xml"/><Relationship Id="rId1" Type="http://schemas.openxmlformats.org/officeDocument/2006/relationships/package" Target="../embeddings/_____Microsoft_Excel19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9910388249951591E-2"/>
          <c:y val="3.7570095942221292E-2"/>
          <c:w val="0.89097790984662839"/>
          <c:h val="0.8612886683469070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rgbClr val="0F6FC6"/>
            </a:solidFill>
          </c:spPr>
          <c:invertIfNegative val="0"/>
          <c:dLbls>
            <c:dLbl>
              <c:idx val="0"/>
              <c:layout>
                <c:manualLayout>
                  <c:x val="5.6402598735112311E-3"/>
                  <c:y val="-3.99459312473350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2388584903893974E-3"/>
                  <c:y val="-3.19340427312694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0937424314339196E-2"/>
                  <c:y val="-3.64967672618948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1106711147500229E-2"/>
                  <c:y val="-5.9306079358072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3.9903481751592208E-3"/>
                  <c:y val="-2.28100305223353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6.6505802919322003E-3"/>
                  <c:y val="-3.64960488357365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проф. цель</c:v>
                </c:pt>
                <c:pt idx="1">
                  <c:v>обращения</c:v>
                </c:pt>
                <c:pt idx="2">
                  <c:v>неотложная</c:v>
                </c:pt>
                <c:pt idx="3">
                  <c:v>паллиативная</c:v>
                </c:pt>
                <c:pt idx="4">
                  <c:v>ДН</c:v>
                </c:pt>
                <c:pt idx="5">
                  <c:v>ЦЗ</c:v>
                </c:pt>
              </c:strCache>
            </c:strRef>
          </c:cat>
          <c:val>
            <c:numRef>
              <c:f>Лист1!$B$2:$B$7</c:f>
              <c:numCache>
                <c:formatCode>#,##0</c:formatCode>
                <c:ptCount val="6"/>
                <c:pt idx="0">
                  <c:v>2777056</c:v>
                </c:pt>
                <c:pt idx="1">
                  <c:v>1392907</c:v>
                </c:pt>
                <c:pt idx="2">
                  <c:v>503916</c:v>
                </c:pt>
                <c:pt idx="3">
                  <c:v>19156</c:v>
                </c:pt>
                <c:pt idx="4">
                  <c:v>244246</c:v>
                </c:pt>
                <c:pt idx="5">
                  <c:v>31085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5462662720785506E-2"/>
                  <c:y val="-5.47440732536048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9992237484693171E-2"/>
                  <c:y val="-4.10584141532827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7766996506518291E-2"/>
                  <c:y val="-6.38680854625389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7171949619290826E-2"/>
                  <c:y val="-2.73723958398814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4631276642250741E-2"/>
                  <c:y val="-4.562006104467152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0640928467091521E-2"/>
                  <c:y val="-4.5620061044672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проф. цель</c:v>
                </c:pt>
                <c:pt idx="1">
                  <c:v>обращения</c:v>
                </c:pt>
                <c:pt idx="2">
                  <c:v>неотложная</c:v>
                </c:pt>
                <c:pt idx="3">
                  <c:v>паллиативная</c:v>
                </c:pt>
                <c:pt idx="4">
                  <c:v>ДН</c:v>
                </c:pt>
                <c:pt idx="5">
                  <c:v>ЦЗ</c:v>
                </c:pt>
              </c:strCache>
            </c:strRef>
          </c:cat>
          <c:val>
            <c:numRef>
              <c:f>Лист1!$C$2:$C$7</c:f>
              <c:numCache>
                <c:formatCode>#,##0</c:formatCode>
                <c:ptCount val="6"/>
                <c:pt idx="0">
                  <c:v>3211778</c:v>
                </c:pt>
                <c:pt idx="1">
                  <c:v>1486427</c:v>
                </c:pt>
                <c:pt idx="2">
                  <c:v>506939</c:v>
                </c:pt>
                <c:pt idx="3">
                  <c:v>18647</c:v>
                </c:pt>
                <c:pt idx="4">
                  <c:v>264026</c:v>
                </c:pt>
                <c:pt idx="5">
                  <c:v>31085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14559744"/>
        <c:axId val="161279936"/>
        <c:axId val="0"/>
      </c:bar3DChart>
      <c:catAx>
        <c:axId val="21455974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000" b="1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61279936"/>
        <c:crosses val="autoZero"/>
        <c:auto val="1"/>
        <c:lblAlgn val="ctr"/>
        <c:lblOffset val="100"/>
        <c:noMultiLvlLbl val="0"/>
      </c:catAx>
      <c:valAx>
        <c:axId val="161279936"/>
        <c:scaling>
          <c:orientation val="minMax"/>
        </c:scaling>
        <c:delete val="1"/>
        <c:axPos val="l"/>
        <c:majorGridlines/>
        <c:numFmt formatCode="#,##0" sourceLinked="1"/>
        <c:majorTickMark val="out"/>
        <c:minorTickMark val="none"/>
        <c:tickLblPos val="nextTo"/>
        <c:crossAx val="214559744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1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1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44697968669639093"/>
          <c:y val="5.7521149568064076E-2"/>
          <c:w val="0.25324399111034018"/>
          <c:h val="0.13477315514448809"/>
        </c:manualLayout>
      </c:layout>
      <c:overlay val="0"/>
      <c:txPr>
        <a:bodyPr/>
        <a:lstStyle/>
        <a:p>
          <a:pPr>
            <a:defRPr sz="11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rgbClr val="E8E8E8"/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8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7358585572486894E-2"/>
          <c:y val="4.3726197095522515E-2"/>
          <c:w val="0.98174671916010503"/>
          <c:h val="0.7380982722661574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0F6FC6"/>
            </a:solidFill>
          </c:spPr>
          <c:invertIfNegative val="0"/>
          <c:dLbls>
            <c:dLbl>
              <c:idx val="0"/>
              <c:layout>
                <c:manualLayout>
                  <c:x val="2.0025044666975137E-2"/>
                  <c:y val="-0.10455154644131022"/>
                </c:manualLayout>
              </c:layout>
              <c:tx>
                <c:rich>
                  <a:bodyPr/>
                  <a:lstStyle/>
                  <a:p>
                    <a:r>
                      <a:rPr lang="ru-RU" sz="1000" dirty="0" smtClean="0"/>
                      <a:t>13,2</a:t>
                    </a:r>
                  </a:p>
                  <a:p>
                    <a:r>
                      <a:rPr lang="en-US" sz="1000" dirty="0" smtClean="0"/>
                      <a:t>%</a:t>
                    </a:r>
                    <a:endParaRPr lang="en-US" sz="10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7856329781820324E-3"/>
                  <c:y val="-6.3951639247163225E-2"/>
                </c:manualLayout>
              </c:layout>
              <c:tx>
                <c:rich>
                  <a:bodyPr/>
                  <a:lstStyle/>
                  <a:p>
                    <a:r>
                      <a:rPr lang="ru-RU" sz="1000" dirty="0" smtClean="0"/>
                      <a:t>0,0</a:t>
                    </a:r>
                    <a:r>
                      <a:rPr lang="en-US" sz="1000" dirty="0" smtClean="0"/>
                      <a:t>%</a:t>
                    </a:r>
                    <a:endParaRPr lang="en-US" sz="10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5202236703253144E-3"/>
                  <c:y val="-8.085080032881857E-2"/>
                </c:manualLayout>
              </c:layout>
              <c:tx>
                <c:rich>
                  <a:bodyPr/>
                  <a:lstStyle/>
                  <a:p>
                    <a:r>
                      <a:rPr lang="en-US" sz="1000" dirty="0"/>
                      <a:t>4,7%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6.9619422572180423E-4"/>
                  <c:y val="-1.66173677994637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7795275590551029E-3"/>
                  <c:y val="-5.75450600022255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2.0833333333333359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РБ №1-НЦМ </c:v>
                </c:pt>
              </c:strCache>
            </c:strRef>
          </c:cat>
          <c:val>
            <c:numRef>
              <c:f>Лист1!$B$2</c:f>
              <c:numCache>
                <c:formatCode>0.0%</c:formatCode>
                <c:ptCount val="1"/>
                <c:pt idx="0">
                  <c:v>0.13200000000000001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2227200"/>
        <c:axId val="315599680"/>
        <c:axId val="0"/>
      </c:bar3DChart>
      <c:catAx>
        <c:axId val="422272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 sz="800" b="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315599680"/>
        <c:crosses val="autoZero"/>
        <c:auto val="1"/>
        <c:lblAlgn val="ctr"/>
        <c:lblOffset val="100"/>
        <c:noMultiLvlLbl val="0"/>
      </c:catAx>
      <c:valAx>
        <c:axId val="315599680"/>
        <c:scaling>
          <c:orientation val="minMax"/>
          <c:min val="0"/>
        </c:scaling>
        <c:delete val="1"/>
        <c:axPos val="l"/>
        <c:majorGridlines/>
        <c:numFmt formatCode="0.0%" sourceLinked="1"/>
        <c:majorTickMark val="out"/>
        <c:minorTickMark val="none"/>
        <c:tickLblPos val="nextTo"/>
        <c:crossAx val="42227200"/>
        <c:crosses val="autoZero"/>
        <c:crossBetween val="between"/>
      </c:valAx>
    </c:plotArea>
    <c:plotVisOnly val="1"/>
    <c:dispBlanksAs val="gap"/>
    <c:showDLblsOverMax val="0"/>
  </c:chart>
  <c:spPr>
    <a:solidFill>
      <a:srgbClr val="E8E8E8"/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8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8978838582677361E-3"/>
          <c:y val="4.3726240518643301E-2"/>
          <c:w val="0.98174671916010503"/>
          <c:h val="0.7380982722661574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0F6FC6"/>
            </a:solidFill>
          </c:spPr>
          <c:invertIfNegative val="0"/>
          <c:dLbls>
            <c:dLbl>
              <c:idx val="0"/>
              <c:layout>
                <c:manualLayout>
                  <c:x val="3.8736420100915284E-2"/>
                  <c:y val="-7.323461432992516E-2"/>
                </c:manualLayout>
              </c:layout>
              <c:tx>
                <c:rich>
                  <a:bodyPr/>
                  <a:lstStyle/>
                  <a:p>
                    <a:r>
                      <a:rPr lang="ru-RU" sz="1000" dirty="0" smtClean="0"/>
                      <a:t>16,4</a:t>
                    </a:r>
                  </a:p>
                  <a:p>
                    <a:r>
                      <a:rPr lang="en-US" sz="1000" dirty="0" smtClean="0"/>
                      <a:t>%</a:t>
                    </a:r>
                    <a:endParaRPr lang="en-US" sz="10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5891664621059055E-2"/>
                  <c:y val="-0.10343551019676066"/>
                </c:manualLayout>
              </c:layout>
              <c:tx>
                <c:rich>
                  <a:bodyPr/>
                  <a:lstStyle/>
                  <a:p>
                    <a:r>
                      <a:rPr lang="ru-RU" sz="1000" dirty="0" smtClean="0"/>
                      <a:t>2,9</a:t>
                    </a:r>
                    <a:r>
                      <a:rPr lang="en-US" sz="1000" dirty="0" smtClean="0"/>
                      <a:t>%</a:t>
                    </a:r>
                    <a:endParaRPr lang="en-US" sz="10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5202236703253144E-3"/>
                  <c:y val="-8.085080032881857E-2"/>
                </c:manualLayout>
              </c:layout>
              <c:tx>
                <c:rich>
                  <a:bodyPr/>
                  <a:lstStyle/>
                  <a:p>
                    <a:r>
                      <a:rPr lang="en-US" sz="1000" dirty="0"/>
                      <a:t>4,7%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6.9619422572180423E-4"/>
                  <c:y val="-1.66173677994637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7795275590551029E-3"/>
                  <c:y val="-5.75450600022255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2.0833333333333359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РБ №2 - ЦЭМП</c:v>
                </c:pt>
                <c:pt idx="1">
                  <c:v>РБ №1-НЦМ </c:v>
                </c:pt>
              </c:strCache>
            </c:strRef>
          </c:cat>
          <c:val>
            <c:numRef>
              <c:f>Лист1!$B$2:$B$3</c:f>
              <c:numCache>
                <c:formatCode>0.0%</c:formatCode>
                <c:ptCount val="2"/>
                <c:pt idx="0">
                  <c:v>0.16363636363636364</c:v>
                </c:pt>
                <c:pt idx="1">
                  <c:v>2.8846153846153848E-2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2227712"/>
        <c:axId val="315601408"/>
        <c:axId val="0"/>
      </c:bar3DChart>
      <c:catAx>
        <c:axId val="422277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 sz="800" b="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315601408"/>
        <c:crosses val="autoZero"/>
        <c:auto val="1"/>
        <c:lblAlgn val="ctr"/>
        <c:lblOffset val="100"/>
        <c:noMultiLvlLbl val="0"/>
      </c:catAx>
      <c:valAx>
        <c:axId val="315601408"/>
        <c:scaling>
          <c:orientation val="minMax"/>
          <c:min val="0"/>
        </c:scaling>
        <c:delete val="1"/>
        <c:axPos val="l"/>
        <c:majorGridlines/>
        <c:numFmt formatCode="0.0%" sourceLinked="1"/>
        <c:majorTickMark val="out"/>
        <c:minorTickMark val="none"/>
        <c:tickLblPos val="nextTo"/>
        <c:crossAx val="4222771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solidFill>
      <a:srgbClr val="E8E8E8"/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8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8978838582677361E-3"/>
          <c:y val="0.13787957598694239"/>
          <c:w val="0.98174671916010503"/>
          <c:h val="0.64394478025098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0F6FC6"/>
            </a:solidFill>
          </c:spPr>
          <c:invertIfNegative val="0"/>
          <c:dLbls>
            <c:dLbl>
              <c:idx val="0"/>
              <c:layout>
                <c:manualLayout>
                  <c:x val="8.5905448869251048E-3"/>
                  <c:y val="-2.2179733228107335E-2"/>
                </c:manualLayout>
              </c:layout>
              <c:tx>
                <c:rich>
                  <a:bodyPr/>
                  <a:lstStyle/>
                  <a:p>
                    <a:r>
                      <a:rPr lang="ru-RU" sz="1000" dirty="0" smtClean="0"/>
                      <a:t>26,3</a:t>
                    </a:r>
                    <a:r>
                      <a:rPr lang="en-US" sz="1000" dirty="0" smtClean="0"/>
                      <a:t>%</a:t>
                    </a:r>
                    <a:endParaRPr lang="en-US" sz="10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7856329781820324E-3"/>
                  <c:y val="-6.3951639247163225E-2"/>
                </c:manualLayout>
              </c:layout>
              <c:tx>
                <c:rich>
                  <a:bodyPr/>
                  <a:lstStyle/>
                  <a:p>
                    <a:r>
                      <a:rPr lang="ru-RU" sz="1000" dirty="0" smtClean="0"/>
                      <a:t>17,6</a:t>
                    </a:r>
                    <a:r>
                      <a:rPr lang="en-US" sz="1000" dirty="0" smtClean="0"/>
                      <a:t>%</a:t>
                    </a:r>
                    <a:endParaRPr lang="en-US" sz="10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5202236703253144E-3"/>
                  <c:y val="-8.085080032881857E-2"/>
                </c:manualLayout>
              </c:layout>
              <c:tx>
                <c:rich>
                  <a:bodyPr/>
                  <a:lstStyle/>
                  <a:p>
                    <a:r>
                      <a:rPr lang="ru-RU" sz="1000" dirty="0" smtClean="0"/>
                      <a:t>15,4</a:t>
                    </a:r>
                    <a:r>
                      <a:rPr lang="en-US" sz="1000" dirty="0" smtClean="0"/>
                      <a:t>%</a:t>
                    </a:r>
                    <a:endParaRPr lang="en-US" sz="10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6.9619422572180423E-4"/>
                  <c:y val="-1.66173677994637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7795275590551029E-3"/>
                  <c:y val="-5.75450600022255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2.0833333333333359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Лист1!$A$2:$A$11</c:f>
              <c:strCache>
                <c:ptCount val="10"/>
                <c:pt idx="0">
                  <c:v>ООО с/п Чэбдик</c:v>
                </c:pt>
                <c:pt idx="1">
                  <c:v> РСОЦКРИ</c:v>
                </c:pt>
                <c:pt idx="2">
                  <c:v> РБ №2 - ЦЭМП</c:v>
                </c:pt>
                <c:pt idx="3">
                  <c:v>АНО ЦЗиПД Абырал </c:v>
                </c:pt>
                <c:pt idx="4">
                  <c:v>ГАУ РС (Я) «РЦМРИСМ»</c:v>
                </c:pt>
                <c:pt idx="5">
                  <c:v> РБ №1-НЦМ </c:v>
                </c:pt>
                <c:pt idx="6">
                  <c:v> РKБ №3</c:v>
                </c:pt>
                <c:pt idx="7">
                  <c:v> Санаторий Бэс Чагда </c:v>
                </c:pt>
                <c:pt idx="8">
                  <c:v> Алданская ЦРБ</c:v>
                </c:pt>
                <c:pt idx="9">
                  <c:v> Мирнинская ЦРБ</c:v>
                </c:pt>
              </c:strCache>
            </c:strRef>
          </c:cat>
          <c:val>
            <c:numRef>
              <c:f>Лист1!$B$2:$B$11</c:f>
              <c:numCache>
                <c:formatCode>0.0%</c:formatCode>
                <c:ptCount val="10"/>
                <c:pt idx="0">
                  <c:v>0.26315789473684209</c:v>
                </c:pt>
                <c:pt idx="1">
                  <c:v>0.17599999999999999</c:v>
                </c:pt>
                <c:pt idx="2">
                  <c:v>0.15357142857142858</c:v>
                </c:pt>
                <c:pt idx="3">
                  <c:v>0.1388888888888889</c:v>
                </c:pt>
                <c:pt idx="4">
                  <c:v>0.12391304347826088</c:v>
                </c:pt>
                <c:pt idx="5">
                  <c:v>0.12083333333333333</c:v>
                </c:pt>
                <c:pt idx="6">
                  <c:v>0.11864406779661017</c:v>
                </c:pt>
                <c:pt idx="7">
                  <c:v>0.11</c:v>
                </c:pt>
                <c:pt idx="8">
                  <c:v>0</c:v>
                </c:pt>
                <c:pt idx="9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17603840"/>
        <c:axId val="315603136"/>
        <c:axId val="0"/>
      </c:bar3DChart>
      <c:catAx>
        <c:axId val="3176038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 sz="800" b="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315603136"/>
        <c:crosses val="autoZero"/>
        <c:auto val="1"/>
        <c:lblAlgn val="ctr"/>
        <c:lblOffset val="100"/>
        <c:noMultiLvlLbl val="0"/>
      </c:catAx>
      <c:valAx>
        <c:axId val="315603136"/>
        <c:scaling>
          <c:orientation val="minMax"/>
          <c:min val="0"/>
        </c:scaling>
        <c:delete val="1"/>
        <c:axPos val="l"/>
        <c:majorGridlines/>
        <c:numFmt formatCode="0.0%" sourceLinked="1"/>
        <c:majorTickMark val="out"/>
        <c:minorTickMark val="none"/>
        <c:tickLblPos val="nextTo"/>
        <c:crossAx val="317603840"/>
        <c:crosses val="autoZero"/>
        <c:crossBetween val="between"/>
      </c:valAx>
    </c:plotArea>
    <c:plotVisOnly val="1"/>
    <c:dispBlanksAs val="gap"/>
    <c:showDLblsOverMax val="0"/>
  </c:chart>
  <c:spPr>
    <a:solidFill>
      <a:srgbClr val="E8E8E8"/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8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8978838582677361E-3"/>
          <c:y val="4.3726240518643301E-2"/>
          <c:w val="0.98174671916010503"/>
          <c:h val="0.7380982722661574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0F6FC6"/>
            </a:solidFill>
          </c:spPr>
          <c:invertIfNegative val="0"/>
          <c:dLbls>
            <c:dLbl>
              <c:idx val="0"/>
              <c:layout>
                <c:manualLayout>
                  <c:x val="3.2616469816272998E-3"/>
                  <c:y val="-4.707742674272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8485892388451467E-3"/>
                  <c:y val="-1.60826785079674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6687171916010721E-3"/>
                  <c:y val="-7.90762205956787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6.9619422572180423E-4"/>
                  <c:y val="-1.66173677994637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7795275590551029E-3"/>
                  <c:y val="-5.75450600022255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2.0833333333333359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6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Лист1!$A$2:$A$64</c:f>
              <c:strCache>
                <c:ptCount val="63"/>
                <c:pt idx="0">
                  <c:v> Момская ЦРБ</c:v>
                </c:pt>
                <c:pt idx="1">
                  <c:v> Аллаиховская ЦРБ</c:v>
                </c:pt>
                <c:pt idx="2">
                  <c:v> Усть-Алданская ЦРБ </c:v>
                </c:pt>
                <c:pt idx="3">
                  <c:v> РKБ №3</c:v>
                </c:pt>
                <c:pt idx="4">
                  <c:v> СВФУ </c:v>
                </c:pt>
                <c:pt idx="5">
                  <c:v> Анабарская ЦРБ</c:v>
                </c:pt>
                <c:pt idx="6">
                  <c:v>ООО Глобалмед</c:v>
                </c:pt>
                <c:pt idx="7">
                  <c:v> Айхальская ГБ</c:v>
                </c:pt>
                <c:pt idx="8">
                  <c:v> Вилюйская ЦРБ</c:v>
                </c:pt>
                <c:pt idx="9">
                  <c:v> Томпонская ЦРБ</c:v>
                </c:pt>
                <c:pt idx="10">
                  <c:v> Мегино-Кангаласская ЦРБ</c:v>
                </c:pt>
                <c:pt idx="11">
                  <c:v> Мирнинская ЦРБ</c:v>
                </c:pt>
                <c:pt idx="12">
                  <c:v>ЧУЗ РЖД-Медицина пос. Беркакит</c:v>
                </c:pt>
                <c:pt idx="13">
                  <c:v>ООО МК Яннамед</c:v>
                </c:pt>
                <c:pt idx="14">
                  <c:v> Оленекская ЦРБ</c:v>
                </c:pt>
                <c:pt idx="15">
                  <c:v> Таттинская ЦРБ</c:v>
                </c:pt>
                <c:pt idx="16">
                  <c:v>ООО МЦ Медэкспресс+</c:v>
                </c:pt>
                <c:pt idx="17">
                  <c:v> Жиганская ЦРБ </c:v>
                </c:pt>
                <c:pt idx="18">
                  <c:v> Верхнеколымская ЦРБ</c:v>
                </c:pt>
                <c:pt idx="19">
                  <c:v> Намская ЦРБ</c:v>
                </c:pt>
                <c:pt idx="20">
                  <c:v> Центр СПИД и ИЗ</c:v>
                </c:pt>
                <c:pt idx="21">
                  <c:v> Верхневилюйская ЦРБ</c:v>
                </c:pt>
                <c:pt idx="22">
                  <c:v> Кобяйская ЦРБ </c:v>
                </c:pt>
                <c:pt idx="23">
                  <c:v> ЯРКВД</c:v>
                </c:pt>
                <c:pt idx="24">
                  <c:v> Нюрбинская ЦРБ</c:v>
                </c:pt>
                <c:pt idx="25">
                  <c:v> РБ №1-НЦМ </c:v>
                </c:pt>
                <c:pt idx="26">
                  <c:v> ЯРОКБ</c:v>
                </c:pt>
                <c:pt idx="27">
                  <c:v> Хангаласская ЦРБ</c:v>
                </c:pt>
                <c:pt idx="28">
                  <c:v> Среднеколымская ЦРБ</c:v>
                </c:pt>
                <c:pt idx="29">
                  <c:v> Поликлиника № 1</c:v>
                </c:pt>
                <c:pt idx="30">
                  <c:v> Булунская ЦРБ</c:v>
                </c:pt>
                <c:pt idx="31">
                  <c:v> Чурапчинская ЦРБ </c:v>
                </c:pt>
                <c:pt idx="32">
                  <c:v> Санаторий Бэс Чагда</c:v>
                </c:pt>
                <c:pt idx="33">
                  <c:v>ООО МК Аврора</c:v>
                </c:pt>
                <c:pt idx="34">
                  <c:v> Эвено-Бытантайская ЦРБ </c:v>
                </c:pt>
                <c:pt idx="35">
                  <c:v> Сунтарская ЦРБ</c:v>
                </c:pt>
                <c:pt idx="36">
                  <c:v> МЦ г. Якутска</c:v>
                </c:pt>
                <c:pt idx="37">
                  <c:v> Абыйская ЦРБ</c:v>
                </c:pt>
                <c:pt idx="38">
                  <c:v> Усть-Янская ЦРБ</c:v>
                </c:pt>
                <c:pt idx="39">
                  <c:v> ЯГБ №3</c:v>
                </c:pt>
                <c:pt idx="40">
                  <c:v> ЯГБ №2</c:v>
                </c:pt>
                <c:pt idx="41">
                  <c:v> ЯРОД</c:v>
                </c:pt>
                <c:pt idx="42">
                  <c:v>ООО Медлайн-К</c:v>
                </c:pt>
                <c:pt idx="43">
                  <c:v> Ленская ЦРБ</c:v>
                </c:pt>
                <c:pt idx="44">
                  <c:v> Нерюнгринская ЦРБ</c:v>
                </c:pt>
                <c:pt idx="45">
                  <c:v> Усть-Майская ЦРБ</c:v>
                </c:pt>
                <c:pt idx="46">
                  <c:v> ЯРКБ</c:v>
                </c:pt>
                <c:pt idx="47">
                  <c:v> Амгинская ЦРБ</c:v>
                </c:pt>
                <c:pt idx="48">
                  <c:v> МЦ Горная ЦРБ</c:v>
                </c:pt>
                <c:pt idx="49">
                  <c:v>ГАУ РС (Я) «РЦМРИСМ»</c:v>
                </c:pt>
                <c:pt idx="50">
                  <c:v> Верхоянская ЦРБ</c:v>
                </c:pt>
                <c:pt idx="51">
                  <c:v> Олекминская ЦРБ</c:v>
                </c:pt>
                <c:pt idx="52">
                  <c:v> Нижнеколымская ЦРБ</c:v>
                </c:pt>
                <c:pt idx="53">
                  <c:v>ООО МЦ Дом Здоровья</c:v>
                </c:pt>
                <c:pt idx="54">
                  <c:v> Алданская ЦРБ</c:v>
                </c:pt>
                <c:pt idx="55">
                  <c:v>ООО ЦИЭР ЭмбриЛайф</c:v>
                </c:pt>
                <c:pt idx="56">
                  <c:v> Оймяконская ЦРБ</c:v>
                </c:pt>
                <c:pt idx="57">
                  <c:v>ДВОМЦ ФМБА России</c:v>
                </c:pt>
                <c:pt idx="58">
                  <c:v>OOO «Ай-Клиник СЗ»</c:v>
                </c:pt>
                <c:pt idx="59">
                  <c:v>ООО Клиника Здоровья</c:v>
                </c:pt>
                <c:pt idx="60">
                  <c:v>ООО Добромед</c:v>
                </c:pt>
                <c:pt idx="61">
                  <c:v>ООО «ЦЕНТР ЭКО»</c:v>
                </c:pt>
                <c:pt idx="62">
                  <c:v>ООО ГЕНЕЗИС</c:v>
                </c:pt>
              </c:strCache>
            </c:strRef>
          </c:cat>
          <c:val>
            <c:numRef>
              <c:f>Лист1!$B$2:$B$64</c:f>
              <c:numCache>
                <c:formatCode>0.0%</c:formatCode>
                <c:ptCount val="63"/>
                <c:pt idx="0">
                  <c:v>0.21014492753623187</c:v>
                </c:pt>
                <c:pt idx="1">
                  <c:v>0.20987654320987653</c:v>
                </c:pt>
                <c:pt idx="2">
                  <c:v>0.195906432748538</c:v>
                </c:pt>
                <c:pt idx="3">
                  <c:v>0.19384953322350357</c:v>
                </c:pt>
                <c:pt idx="4">
                  <c:v>0.18424753867791843</c:v>
                </c:pt>
                <c:pt idx="5">
                  <c:v>0.18181818181818182</c:v>
                </c:pt>
                <c:pt idx="6">
                  <c:v>0.17375231053604437</c:v>
                </c:pt>
                <c:pt idx="7">
                  <c:v>0.16440049443757726</c:v>
                </c:pt>
                <c:pt idx="8">
                  <c:v>0.16038882138517618</c:v>
                </c:pt>
                <c:pt idx="9">
                  <c:v>0.15903614457831325</c:v>
                </c:pt>
                <c:pt idx="10">
                  <c:v>0.15887850467289719</c:v>
                </c:pt>
                <c:pt idx="11">
                  <c:v>0.15886524822695036</c:v>
                </c:pt>
                <c:pt idx="12">
                  <c:v>0.15596330275229359</c:v>
                </c:pt>
                <c:pt idx="13">
                  <c:v>0.15384615384615385</c:v>
                </c:pt>
                <c:pt idx="14">
                  <c:v>0.15333333333333332</c:v>
                </c:pt>
                <c:pt idx="15">
                  <c:v>0.15114235500878734</c:v>
                </c:pt>
                <c:pt idx="16">
                  <c:v>0.15</c:v>
                </c:pt>
                <c:pt idx="17">
                  <c:v>0.14583333333333334</c:v>
                </c:pt>
                <c:pt idx="18">
                  <c:v>0.14285714285714285</c:v>
                </c:pt>
                <c:pt idx="19">
                  <c:v>0.1424968474148802</c:v>
                </c:pt>
                <c:pt idx="20">
                  <c:v>0.14143426294820718</c:v>
                </c:pt>
                <c:pt idx="21">
                  <c:v>0.14055636896046853</c:v>
                </c:pt>
                <c:pt idx="22">
                  <c:v>0.1402116402116402</c:v>
                </c:pt>
                <c:pt idx="23">
                  <c:v>0.14004914004914004</c:v>
                </c:pt>
                <c:pt idx="24">
                  <c:v>0.13607188703465983</c:v>
                </c:pt>
                <c:pt idx="25">
                  <c:v>0.13557401812688821</c:v>
                </c:pt>
                <c:pt idx="26">
                  <c:v>0.12767492185621543</c:v>
                </c:pt>
                <c:pt idx="27">
                  <c:v>0.11938775510204082</c:v>
                </c:pt>
                <c:pt idx="28">
                  <c:v>0.11864406779661017</c:v>
                </c:pt>
                <c:pt idx="29">
                  <c:v>0.11531531531531532</c:v>
                </c:pt>
                <c:pt idx="30">
                  <c:v>0.11374407582938388</c:v>
                </c:pt>
                <c:pt idx="31">
                  <c:v>0.11014492753623188</c:v>
                </c:pt>
                <c:pt idx="32">
                  <c:v>0.11</c:v>
                </c:pt>
                <c:pt idx="33">
                  <c:v>0.10750507099391481</c:v>
                </c:pt>
                <c:pt idx="34">
                  <c:v>0.10714285714285714</c:v>
                </c:pt>
                <c:pt idx="35">
                  <c:v>0.10259579728059333</c:v>
                </c:pt>
                <c:pt idx="36">
                  <c:v>0.10220797720797721</c:v>
                </c:pt>
                <c:pt idx="37">
                  <c:v>0.1</c:v>
                </c:pt>
                <c:pt idx="38">
                  <c:v>0.1</c:v>
                </c:pt>
                <c:pt idx="39">
                  <c:v>9.9970246950312411E-2</c:v>
                </c:pt>
                <c:pt idx="40">
                  <c:v>9.8549274637318662E-2</c:v>
                </c:pt>
                <c:pt idx="41">
                  <c:v>9.7426470588235295E-2</c:v>
                </c:pt>
                <c:pt idx="42">
                  <c:v>9.6153846153846159E-2</c:v>
                </c:pt>
                <c:pt idx="43">
                  <c:v>9.5238095238095233E-2</c:v>
                </c:pt>
                <c:pt idx="44">
                  <c:v>8.6999999999999994E-2</c:v>
                </c:pt>
                <c:pt idx="45">
                  <c:v>8.2644628099173556E-2</c:v>
                </c:pt>
                <c:pt idx="46">
                  <c:v>7.8282059092293632E-2</c:v>
                </c:pt>
                <c:pt idx="47">
                  <c:v>7.8066914498141265E-2</c:v>
                </c:pt>
                <c:pt idx="48">
                  <c:v>7.4999999999999997E-2</c:v>
                </c:pt>
                <c:pt idx="49">
                  <c:v>6.6666666666666666E-2</c:v>
                </c:pt>
                <c:pt idx="50">
                  <c:v>5.3977272727272728E-2</c:v>
                </c:pt>
                <c:pt idx="51">
                  <c:v>4.9399198931909215E-2</c:v>
                </c:pt>
                <c:pt idx="52">
                  <c:v>4.4776119402985072E-2</c:v>
                </c:pt>
                <c:pt idx="53">
                  <c:v>3.9568345323741004E-2</c:v>
                </c:pt>
                <c:pt idx="54">
                  <c:v>3.574033552151714E-2</c:v>
                </c:pt>
                <c:pt idx="55">
                  <c:v>0.02</c:v>
                </c:pt>
                <c:pt idx="56">
                  <c:v>1.6574585635359115E-2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18479872"/>
        <c:axId val="42181184"/>
        <c:axId val="0"/>
      </c:bar3DChart>
      <c:catAx>
        <c:axId val="31847987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5400000" vert="horz"/>
          <a:lstStyle/>
          <a:p>
            <a:pPr>
              <a:defRPr sz="800" b="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42181184"/>
        <c:crosses val="autoZero"/>
        <c:auto val="1"/>
        <c:lblAlgn val="ctr"/>
        <c:lblOffset val="100"/>
        <c:noMultiLvlLbl val="0"/>
      </c:catAx>
      <c:valAx>
        <c:axId val="42181184"/>
        <c:scaling>
          <c:orientation val="minMax"/>
          <c:min val="0"/>
        </c:scaling>
        <c:delete val="1"/>
        <c:axPos val="l"/>
        <c:majorGridlines/>
        <c:numFmt formatCode="0.0%" sourceLinked="1"/>
        <c:majorTickMark val="out"/>
        <c:minorTickMark val="none"/>
        <c:tickLblPos val="nextTo"/>
        <c:crossAx val="318479872"/>
        <c:crosses val="autoZero"/>
        <c:crossBetween val="between"/>
      </c:valAx>
    </c:plotArea>
    <c:plotVisOnly val="1"/>
    <c:dispBlanksAs val="gap"/>
    <c:showDLblsOverMax val="0"/>
  </c:chart>
  <c:spPr>
    <a:solidFill>
      <a:srgbClr val="E8E8E8"/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8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8368106613655614E-5"/>
          <c:y val="8.9315726936924966E-2"/>
          <c:w val="0.98720759627282884"/>
          <c:h val="0.6651550939969056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0F6FC6"/>
            </a:solidFill>
          </c:spPr>
          <c:invertIfNegative val="0"/>
          <c:dLbls>
            <c:dLbl>
              <c:idx val="0"/>
              <c:layout>
                <c:manualLayout>
                  <c:x val="3.2616469816272998E-3"/>
                  <c:y val="-4.707742674272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8485892388451467E-3"/>
                  <c:y val="-1.60826785079674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6687171916010721E-3"/>
                  <c:y val="-7.90762205956787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6.9619422572180423E-4"/>
                  <c:y val="-1.66173677994637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7795275590551029E-3"/>
                  <c:y val="-5.75450600022255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2.0833333333333359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6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Лист1!$A$2:$A$53</c:f>
              <c:strCache>
                <c:ptCount val="52"/>
                <c:pt idx="0">
                  <c:v> ЯГБ №3</c:v>
                </c:pt>
                <c:pt idx="1">
                  <c:v>ООО Медицинская клиника Аврора</c:v>
                </c:pt>
                <c:pt idx="2">
                  <c:v> Жиганская ЦРБ имени О.Г.Захаровой</c:v>
                </c:pt>
                <c:pt idx="3">
                  <c:v>ФГБУЗ ДВОМЦ ФМБА России</c:v>
                </c:pt>
                <c:pt idx="4">
                  <c:v> Сунтарская ЦРБ</c:v>
                </c:pt>
                <c:pt idx="5">
                  <c:v> ЯРКБ</c:v>
                </c:pt>
                <c:pt idx="6">
                  <c:v> Хангаласская ЦРБ</c:v>
                </c:pt>
                <c:pt idx="7">
                  <c:v> Оленекская ЦРБ</c:v>
                </c:pt>
                <c:pt idx="8">
                  <c:v> Мегино-Кангаласская ЦРБ</c:v>
                </c:pt>
                <c:pt idx="9">
                  <c:v>ООО Медицинская клиника Яннамед</c:v>
                </c:pt>
                <c:pt idx="10">
                  <c:v> Вилюйская ЦРБ имени П.А.Петрова</c:v>
                </c:pt>
                <c:pt idx="11">
                  <c:v> Абыйская ЦРБ</c:v>
                </c:pt>
                <c:pt idx="12">
                  <c:v> Айхальская ГБ</c:v>
                </c:pt>
                <c:pt idx="13">
                  <c:v> Верхневилюйская ЦРБ</c:v>
                </c:pt>
                <c:pt idx="14">
                  <c:v> ЯГБ №2</c:v>
                </c:pt>
                <c:pt idx="15">
                  <c:v> Таттинская ЦРБ</c:v>
                </c:pt>
                <c:pt idx="16">
                  <c:v> Поликлиника № 1</c:v>
                </c:pt>
                <c:pt idx="17">
                  <c:v>ООО Медлайн-К</c:v>
                </c:pt>
                <c:pt idx="18">
                  <c:v>ООО МЦ Медэкспресс+</c:v>
                </c:pt>
                <c:pt idx="19">
                  <c:v> Оймяконская ЦРБ</c:v>
                </c:pt>
                <c:pt idx="20">
                  <c:v> Момская ЦРБ</c:v>
                </c:pt>
                <c:pt idx="21">
                  <c:v>ФГАОУ ВО СВФУ им. М.К. Аммосова</c:v>
                </c:pt>
                <c:pt idx="22">
                  <c:v> Верхоянская ЦРБ</c:v>
                </c:pt>
                <c:pt idx="23">
                  <c:v> МЦ Горная ЦРБ</c:v>
                </c:pt>
                <c:pt idx="24">
                  <c:v>ЧУЗ РЖД-Медицина пос. Беркакит</c:v>
                </c:pt>
                <c:pt idx="25">
                  <c:v> РKБ №3</c:v>
                </c:pt>
                <c:pt idx="26">
                  <c:v> Чурапчинская ЦРБ им.Сокольникова</c:v>
                </c:pt>
                <c:pt idx="27">
                  <c:v> Намская ЦРБ</c:v>
                </c:pt>
                <c:pt idx="28">
                  <c:v> Усть-Алданская ЦРБ им.Г.Г.Никифорова</c:v>
                </c:pt>
                <c:pt idx="29">
                  <c:v> Булунская ЦРБ</c:v>
                </c:pt>
                <c:pt idx="30">
                  <c:v> Нерюнгринская ЦРБ</c:v>
                </c:pt>
                <c:pt idx="31">
                  <c:v> Нюрбинская ЦРБ</c:v>
                </c:pt>
                <c:pt idx="32">
                  <c:v> ЯРОД</c:v>
                </c:pt>
                <c:pt idx="33">
                  <c:v> Олекминская ЦРБ</c:v>
                </c:pt>
                <c:pt idx="34">
                  <c:v> Амгинская ЦРБ</c:v>
                </c:pt>
                <c:pt idx="35">
                  <c:v> Верхнеколымская ЦРБ</c:v>
                </c:pt>
                <c:pt idx="36">
                  <c:v> МЦ г. Якутска</c:v>
                </c:pt>
                <c:pt idx="37">
                  <c:v> Анабарская ЦРБ</c:v>
                </c:pt>
                <c:pt idx="38">
                  <c:v> Кобяйская ЦРБ им.М.Н.Тереховой</c:v>
                </c:pt>
                <c:pt idx="39">
                  <c:v> Среднеколымская ЦРБ</c:v>
                </c:pt>
                <c:pt idx="40">
                  <c:v> Аллаиховская ЦРБ</c:v>
                </c:pt>
                <c:pt idx="41">
                  <c:v> Усть-Майская ЦРБ</c:v>
                </c:pt>
                <c:pt idx="42">
                  <c:v>ООО Медицинский центр Дом Здоровья</c:v>
                </c:pt>
                <c:pt idx="43">
                  <c:v> Мирнинская ЦРБ</c:v>
                </c:pt>
                <c:pt idx="44">
                  <c:v> Томпонская ЦРБ</c:v>
                </c:pt>
                <c:pt idx="45">
                  <c:v> Нижнеколымская ЦРБ</c:v>
                </c:pt>
                <c:pt idx="46">
                  <c:v> Эвено-Бытантайская ЦРБ им.К.А.Серебряковой</c:v>
                </c:pt>
                <c:pt idx="47">
                  <c:v>ООО Клиника Здоровья</c:v>
                </c:pt>
                <c:pt idx="48">
                  <c:v> Усть-Янская ЦРБ</c:v>
                </c:pt>
                <c:pt idx="49">
                  <c:v> РБ №1-НЦМ им. М.Е.Николаева</c:v>
                </c:pt>
                <c:pt idx="50">
                  <c:v> Алданская ЦРБ</c:v>
                </c:pt>
                <c:pt idx="51">
                  <c:v> Ленская ЦРБ</c:v>
                </c:pt>
              </c:strCache>
            </c:strRef>
          </c:cat>
          <c:val>
            <c:numRef>
              <c:f>Лист1!$B$2:$B$53</c:f>
              <c:numCache>
                <c:formatCode>0.0%</c:formatCode>
                <c:ptCount val="52"/>
                <c:pt idx="0">
                  <c:v>0.2442893099681816</c:v>
                </c:pt>
                <c:pt idx="1">
                  <c:v>0.22887864823348694</c:v>
                </c:pt>
                <c:pt idx="2">
                  <c:v>0.22324159021406728</c:v>
                </c:pt>
                <c:pt idx="3">
                  <c:v>0.22245322245322247</c:v>
                </c:pt>
                <c:pt idx="4">
                  <c:v>0.21767487363443666</c:v>
                </c:pt>
                <c:pt idx="5">
                  <c:v>0.20709946848899013</c:v>
                </c:pt>
                <c:pt idx="6">
                  <c:v>0.19161092530657747</c:v>
                </c:pt>
                <c:pt idx="7">
                  <c:v>0.19128329297820823</c:v>
                </c:pt>
                <c:pt idx="8">
                  <c:v>0.19121256750122728</c:v>
                </c:pt>
                <c:pt idx="9">
                  <c:v>0.18691588785046728</c:v>
                </c:pt>
                <c:pt idx="10">
                  <c:v>0.18660452269981012</c:v>
                </c:pt>
                <c:pt idx="11">
                  <c:v>0.18357487922705315</c:v>
                </c:pt>
                <c:pt idx="12">
                  <c:v>0.18268812527185732</c:v>
                </c:pt>
                <c:pt idx="13">
                  <c:v>0.18043254376930998</c:v>
                </c:pt>
                <c:pt idx="14">
                  <c:v>0.17325443786982248</c:v>
                </c:pt>
                <c:pt idx="15">
                  <c:v>0.17149179420984695</c:v>
                </c:pt>
                <c:pt idx="16">
                  <c:v>0.16902872260015117</c:v>
                </c:pt>
                <c:pt idx="17">
                  <c:v>0.16513761467889909</c:v>
                </c:pt>
                <c:pt idx="18">
                  <c:v>0.15985130111524162</c:v>
                </c:pt>
                <c:pt idx="19">
                  <c:v>0.15608465608465608</c:v>
                </c:pt>
                <c:pt idx="20">
                  <c:v>0.15455304928989139</c:v>
                </c:pt>
                <c:pt idx="21">
                  <c:v>0.14996446339729921</c:v>
                </c:pt>
                <c:pt idx="22">
                  <c:v>0.14761904761904762</c:v>
                </c:pt>
                <c:pt idx="23">
                  <c:v>0.14596529881575324</c:v>
                </c:pt>
                <c:pt idx="24">
                  <c:v>0.13868613138686131</c:v>
                </c:pt>
                <c:pt idx="25">
                  <c:v>0.13138438004589106</c:v>
                </c:pt>
                <c:pt idx="26">
                  <c:v>0.13010365982652847</c:v>
                </c:pt>
                <c:pt idx="27">
                  <c:v>0.12928194993412384</c:v>
                </c:pt>
                <c:pt idx="28">
                  <c:v>0.12688372093023256</c:v>
                </c:pt>
                <c:pt idx="29">
                  <c:v>0.12668250197941408</c:v>
                </c:pt>
                <c:pt idx="30">
                  <c:v>0.12532097004279599</c:v>
                </c:pt>
                <c:pt idx="31">
                  <c:v>0.12296783120027673</c:v>
                </c:pt>
                <c:pt idx="32">
                  <c:v>0.12193855473820857</c:v>
                </c:pt>
                <c:pt idx="33">
                  <c:v>0.11954899684961035</c:v>
                </c:pt>
                <c:pt idx="34">
                  <c:v>0.11181102362204724</c:v>
                </c:pt>
                <c:pt idx="35">
                  <c:v>0.11</c:v>
                </c:pt>
                <c:pt idx="36">
                  <c:v>0.10710762437168225</c:v>
                </c:pt>
                <c:pt idx="37">
                  <c:v>0.10044642857142858</c:v>
                </c:pt>
                <c:pt idx="38">
                  <c:v>9.7850259451445515E-2</c:v>
                </c:pt>
                <c:pt idx="39">
                  <c:v>9.7475455820476856E-2</c:v>
                </c:pt>
                <c:pt idx="40">
                  <c:v>9.5330739299610889E-2</c:v>
                </c:pt>
                <c:pt idx="41">
                  <c:v>8.9781746031746032E-2</c:v>
                </c:pt>
                <c:pt idx="42">
                  <c:v>8.5642317380352648E-2</c:v>
                </c:pt>
                <c:pt idx="43">
                  <c:v>8.5633001422475111E-2</c:v>
                </c:pt>
                <c:pt idx="44">
                  <c:v>8.5255066387141865E-2</c:v>
                </c:pt>
                <c:pt idx="45">
                  <c:v>7.128309572301425E-2</c:v>
                </c:pt>
                <c:pt idx="46">
                  <c:v>6.8362480127186015E-2</c:v>
                </c:pt>
                <c:pt idx="47">
                  <c:v>5.1094890510948905E-2</c:v>
                </c:pt>
                <c:pt idx="48">
                  <c:v>4.5126353790613721E-2</c:v>
                </c:pt>
                <c:pt idx="49">
                  <c:v>4.4999999999999998E-2</c:v>
                </c:pt>
                <c:pt idx="50">
                  <c:v>4.4306812767984753E-2</c:v>
                </c:pt>
                <c:pt idx="51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16173312"/>
        <c:axId val="42183488"/>
        <c:axId val="0"/>
      </c:bar3DChart>
      <c:catAx>
        <c:axId val="31617331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5400000" vert="horz"/>
          <a:lstStyle/>
          <a:p>
            <a:pPr>
              <a:defRPr sz="800" b="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42183488"/>
        <c:crosses val="autoZero"/>
        <c:auto val="1"/>
        <c:lblAlgn val="ctr"/>
        <c:lblOffset val="100"/>
        <c:noMultiLvlLbl val="0"/>
      </c:catAx>
      <c:valAx>
        <c:axId val="42183488"/>
        <c:scaling>
          <c:orientation val="minMax"/>
          <c:min val="0"/>
        </c:scaling>
        <c:delete val="1"/>
        <c:axPos val="l"/>
        <c:majorGridlines/>
        <c:numFmt formatCode="0.0%" sourceLinked="1"/>
        <c:majorTickMark val="out"/>
        <c:minorTickMark val="none"/>
        <c:tickLblPos val="nextTo"/>
        <c:crossAx val="316173312"/>
        <c:crosses val="autoZero"/>
        <c:crossBetween val="between"/>
      </c:valAx>
    </c:plotArea>
    <c:plotVisOnly val="1"/>
    <c:dispBlanksAs val="gap"/>
    <c:showDLblsOverMax val="0"/>
  </c:chart>
  <c:spPr>
    <a:solidFill>
      <a:srgbClr val="E8E8E8"/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8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8368106613655614E-5"/>
          <c:y val="8.9315726936924966E-2"/>
          <c:w val="0.98720759627282884"/>
          <c:h val="0.6651550939969056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0F6FC6"/>
            </a:solidFill>
          </c:spPr>
          <c:invertIfNegative val="0"/>
          <c:dLbls>
            <c:dLbl>
              <c:idx val="0"/>
              <c:layout>
                <c:manualLayout>
                  <c:x val="3.2616469816272998E-3"/>
                  <c:y val="-4.707742674272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8485892388451467E-3"/>
                  <c:y val="-1.60826785079674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6687171916010721E-3"/>
                  <c:y val="-7.90762205956787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6.9619422572180423E-4"/>
                  <c:y val="-1.66173677994637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7795275590551029E-3"/>
                  <c:y val="-5.75450600022255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2.0833333333333359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6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Лист1!$A$2:$A$51</c:f>
              <c:strCache>
                <c:ptCount val="50"/>
                <c:pt idx="0">
                  <c:v> Мегино-Кангаласская ЦРБ</c:v>
                </c:pt>
                <c:pt idx="1">
                  <c:v> Среднеколымская ЦРБ</c:v>
                </c:pt>
                <c:pt idx="2">
                  <c:v> Жиганская ЦРБ имени О.Г.Захаровой</c:v>
                </c:pt>
                <c:pt idx="3">
                  <c:v> МЦ Горная ЦРБ</c:v>
                </c:pt>
                <c:pt idx="4">
                  <c:v>ООО Медицинская клиника Аврора</c:v>
                </c:pt>
                <c:pt idx="5">
                  <c:v> МЦ г. Якутска</c:v>
                </c:pt>
                <c:pt idx="6">
                  <c:v> Верхоянская ЦРБ</c:v>
                </c:pt>
                <c:pt idx="7">
                  <c:v> Булунская ЦРБ</c:v>
                </c:pt>
                <c:pt idx="8">
                  <c:v> ЯГБ №3</c:v>
                </c:pt>
                <c:pt idx="9">
                  <c:v>ООО Медицинская клиника Яннамед</c:v>
                </c:pt>
                <c:pt idx="10">
                  <c:v> Томпонская ЦРБ</c:v>
                </c:pt>
                <c:pt idx="11">
                  <c:v> Оймяконская ЦРБ</c:v>
                </c:pt>
                <c:pt idx="12">
                  <c:v> Таттинская ЦРБ</c:v>
                </c:pt>
                <c:pt idx="13">
                  <c:v> Верхнеколымская ЦРБ</c:v>
                </c:pt>
                <c:pt idx="14">
                  <c:v>ЧУЗ РЖД-Медицина пос. Беркакит</c:v>
                </c:pt>
                <c:pt idx="15">
                  <c:v> Нижнеколымская ЦРБ</c:v>
                </c:pt>
                <c:pt idx="16">
                  <c:v> Намская ЦРБ</c:v>
                </c:pt>
                <c:pt idx="17">
                  <c:v> Нюрбинская ЦРБ</c:v>
                </c:pt>
                <c:pt idx="18">
                  <c:v> Аллаиховская ЦРБ</c:v>
                </c:pt>
                <c:pt idx="19">
                  <c:v> Абыйская ЦРБ</c:v>
                </c:pt>
                <c:pt idx="20">
                  <c:v> РKБ №3</c:v>
                </c:pt>
                <c:pt idx="21">
                  <c:v> Вилюйская ЦРБ имени П.А.Петрова</c:v>
                </c:pt>
                <c:pt idx="22">
                  <c:v> Амгинская ЦРБ</c:v>
                </c:pt>
                <c:pt idx="23">
                  <c:v> ЯГБ №2</c:v>
                </c:pt>
                <c:pt idx="24">
                  <c:v>ФГАОУ ВО СВФУ им. М.К. Аммосова</c:v>
                </c:pt>
                <c:pt idx="25">
                  <c:v> Момская ЦРБ</c:v>
                </c:pt>
                <c:pt idx="26">
                  <c:v>ООО Медлайн-К</c:v>
                </c:pt>
                <c:pt idx="27">
                  <c:v> Оленекская ЦРБ</c:v>
                </c:pt>
                <c:pt idx="28">
                  <c:v> Айхальская ГБ</c:v>
                </c:pt>
                <c:pt idx="29">
                  <c:v> Хангаласская ЦРБ</c:v>
                </c:pt>
                <c:pt idx="30">
                  <c:v> Усть-Майская ЦРБ</c:v>
                </c:pt>
                <c:pt idx="31">
                  <c:v> Мирнинская ЦРБ</c:v>
                </c:pt>
                <c:pt idx="32">
                  <c:v>ФГБУЗ ДВОМЦ ФМБА России</c:v>
                </c:pt>
                <c:pt idx="33">
                  <c:v>ООО Медицинский центр Дом Здоровья</c:v>
                </c:pt>
                <c:pt idx="34">
                  <c:v>ООО Клиника Здоровья</c:v>
                </c:pt>
                <c:pt idx="35">
                  <c:v> Кобяйская ЦРБ им.М.Н.Тереховой</c:v>
                </c:pt>
                <c:pt idx="36">
                  <c:v> Ленская ЦРБ</c:v>
                </c:pt>
                <c:pt idx="37">
                  <c:v> Алданская ЦРБ</c:v>
                </c:pt>
                <c:pt idx="38">
                  <c:v> Усть-Алданская ЦРБ им.Г.Г.Никифорова</c:v>
                </c:pt>
                <c:pt idx="39">
                  <c:v>ООО МЦ Медэкспресс+</c:v>
                </c:pt>
                <c:pt idx="40">
                  <c:v> Чурапчинская ЦРБ им.Сокольникова</c:v>
                </c:pt>
                <c:pt idx="41">
                  <c:v> Олекминская ЦРБ</c:v>
                </c:pt>
                <c:pt idx="42">
                  <c:v> Анабарская ЦРБ</c:v>
                </c:pt>
                <c:pt idx="43">
                  <c:v> Сунтарская ЦРБ</c:v>
                </c:pt>
                <c:pt idx="44">
                  <c:v> Эвено-Бытантайская ЦРБ им.К.А.Серебряковой</c:v>
                </c:pt>
                <c:pt idx="45">
                  <c:v> Верхневилюйская ЦРБ</c:v>
                </c:pt>
                <c:pt idx="46">
                  <c:v> Поликлиника № 1</c:v>
                </c:pt>
                <c:pt idx="47">
                  <c:v> Нерюнгринская ЦРБ</c:v>
                </c:pt>
                <c:pt idx="48">
                  <c:v> Усть-Янская ЦРБ</c:v>
                </c:pt>
                <c:pt idx="49">
                  <c:v> ЯРКБ</c:v>
                </c:pt>
              </c:strCache>
            </c:strRef>
          </c:cat>
          <c:val>
            <c:numRef>
              <c:f>Лист1!$B$2:$B$51</c:f>
              <c:numCache>
                <c:formatCode>0.0%</c:formatCode>
                <c:ptCount val="50"/>
                <c:pt idx="0">
                  <c:v>0.19704319704319703</c:v>
                </c:pt>
                <c:pt idx="1">
                  <c:v>0.15701219512195122</c:v>
                </c:pt>
                <c:pt idx="2">
                  <c:v>0.15575620767494355</c:v>
                </c:pt>
                <c:pt idx="3">
                  <c:v>0.15492063492063493</c:v>
                </c:pt>
                <c:pt idx="4">
                  <c:v>0.15224913494809689</c:v>
                </c:pt>
                <c:pt idx="5">
                  <c:v>0.14725450901803608</c:v>
                </c:pt>
                <c:pt idx="6">
                  <c:v>0.1471415182755389</c:v>
                </c:pt>
                <c:pt idx="7">
                  <c:v>0.14618973561430793</c:v>
                </c:pt>
                <c:pt idx="8">
                  <c:v>0.14156824146981628</c:v>
                </c:pt>
                <c:pt idx="9">
                  <c:v>0.1388888888888889</c:v>
                </c:pt>
                <c:pt idx="10">
                  <c:v>0.13156100886162236</c:v>
                </c:pt>
                <c:pt idx="11">
                  <c:v>0.13020277481323372</c:v>
                </c:pt>
                <c:pt idx="12">
                  <c:v>0.12674785746504286</c:v>
                </c:pt>
                <c:pt idx="13">
                  <c:v>0.10840108401084012</c:v>
                </c:pt>
                <c:pt idx="14">
                  <c:v>0.10512820512820513</c:v>
                </c:pt>
                <c:pt idx="15">
                  <c:v>9.9255583126550875E-2</c:v>
                </c:pt>
                <c:pt idx="16">
                  <c:v>9.5132039452752143E-2</c:v>
                </c:pt>
                <c:pt idx="17">
                  <c:v>9.3073593073593072E-2</c:v>
                </c:pt>
                <c:pt idx="18">
                  <c:v>9.1999999999999998E-2</c:v>
                </c:pt>
                <c:pt idx="19">
                  <c:v>8.9947089947089942E-2</c:v>
                </c:pt>
                <c:pt idx="20">
                  <c:v>8.4821428571428575E-2</c:v>
                </c:pt>
                <c:pt idx="21">
                  <c:v>8.2175226586102726E-2</c:v>
                </c:pt>
                <c:pt idx="22">
                  <c:v>8.2146248812915476E-2</c:v>
                </c:pt>
                <c:pt idx="23">
                  <c:v>7.5054585152838429E-2</c:v>
                </c:pt>
                <c:pt idx="24">
                  <c:v>7.4285714285714288E-2</c:v>
                </c:pt>
                <c:pt idx="25">
                  <c:v>7.2115384615384609E-2</c:v>
                </c:pt>
                <c:pt idx="26">
                  <c:v>6.4676616915422883E-2</c:v>
                </c:pt>
                <c:pt idx="27">
                  <c:v>6.1135371179039298E-2</c:v>
                </c:pt>
                <c:pt idx="28">
                  <c:v>5.951487871967992E-2</c:v>
                </c:pt>
                <c:pt idx="29">
                  <c:v>5.7081951681667457E-2</c:v>
                </c:pt>
                <c:pt idx="30">
                  <c:v>5.6561085972850679E-2</c:v>
                </c:pt>
                <c:pt idx="31">
                  <c:v>5.5718906204057631E-2</c:v>
                </c:pt>
                <c:pt idx="32">
                  <c:v>5.3794428434197884E-2</c:v>
                </c:pt>
                <c:pt idx="33">
                  <c:v>5.128205128205128E-2</c:v>
                </c:pt>
                <c:pt idx="34">
                  <c:v>4.7619047619047616E-2</c:v>
                </c:pt>
                <c:pt idx="35">
                  <c:v>4.5774647887323945E-2</c:v>
                </c:pt>
                <c:pt idx="36">
                  <c:v>4.461784713885554E-2</c:v>
                </c:pt>
                <c:pt idx="37">
                  <c:v>4.2036124794745486E-2</c:v>
                </c:pt>
                <c:pt idx="38">
                  <c:v>3.6994660564454614E-2</c:v>
                </c:pt>
                <c:pt idx="39">
                  <c:v>3.4482758620689655E-2</c:v>
                </c:pt>
                <c:pt idx="40">
                  <c:v>3.3755274261603373E-2</c:v>
                </c:pt>
                <c:pt idx="41">
                  <c:v>3.2927702219040803E-2</c:v>
                </c:pt>
                <c:pt idx="42">
                  <c:v>3.2894736842105261E-2</c:v>
                </c:pt>
                <c:pt idx="43">
                  <c:v>2.332657200811359E-2</c:v>
                </c:pt>
                <c:pt idx="44">
                  <c:v>1.1857707509881422E-2</c:v>
                </c:pt>
                <c:pt idx="45">
                  <c:v>1.020780167699599E-2</c:v>
                </c:pt>
                <c:pt idx="46">
                  <c:v>1.0188615695520377E-2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18579712"/>
        <c:axId val="42185792"/>
        <c:axId val="0"/>
      </c:bar3DChart>
      <c:catAx>
        <c:axId val="31857971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5400000" vert="horz"/>
          <a:lstStyle/>
          <a:p>
            <a:pPr>
              <a:defRPr sz="800" b="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42185792"/>
        <c:crosses val="autoZero"/>
        <c:auto val="1"/>
        <c:lblAlgn val="ctr"/>
        <c:lblOffset val="100"/>
        <c:noMultiLvlLbl val="0"/>
      </c:catAx>
      <c:valAx>
        <c:axId val="42185792"/>
        <c:scaling>
          <c:orientation val="minMax"/>
          <c:min val="0"/>
        </c:scaling>
        <c:delete val="1"/>
        <c:axPos val="l"/>
        <c:majorGridlines/>
        <c:numFmt formatCode="0.0%" sourceLinked="1"/>
        <c:majorTickMark val="out"/>
        <c:minorTickMark val="none"/>
        <c:tickLblPos val="nextTo"/>
        <c:crossAx val="318579712"/>
        <c:crosses val="autoZero"/>
        <c:crossBetween val="between"/>
      </c:valAx>
    </c:plotArea>
    <c:plotVisOnly val="1"/>
    <c:dispBlanksAs val="gap"/>
    <c:showDLblsOverMax val="0"/>
  </c:chart>
  <c:spPr>
    <a:solidFill>
      <a:srgbClr val="E8E8E8"/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8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8978838582677534E-3"/>
          <c:y val="4.3726240518643336E-2"/>
          <c:w val="0.98174671916010503"/>
          <c:h val="0.7380982722661582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spPr>
            <a:solidFill>
              <a:srgbClr val="0F6FC6"/>
            </a:solidFill>
          </c:spPr>
          <c:invertIfNegative val="0"/>
          <c:dLbls>
            <c:dLbl>
              <c:idx val="0"/>
              <c:layout>
                <c:manualLayout>
                  <c:x val="3.261646981627302E-3"/>
                  <c:y val="-4.70774267427210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8485892388451488E-3"/>
                  <c:y val="-1.60826785079674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6687171916010745E-3"/>
                  <c:y val="-7.907622059567886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6.9619422572180423E-4"/>
                  <c:y val="-1.66173677994637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779527559055106E-3"/>
                  <c:y val="-5.75450600022255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2.083333333333338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Лист1!$A$2:$A$27</c:f>
              <c:strCache>
                <c:ptCount val="26"/>
                <c:pt idx="0">
                  <c:v>ООО МК Аврора</c:v>
                </c:pt>
                <c:pt idx="1">
                  <c:v>ООО Клиника Здоровья</c:v>
                </c:pt>
                <c:pt idx="2">
                  <c:v> Айхальская ГБ</c:v>
                </c:pt>
                <c:pt idx="3">
                  <c:v> ЯГБ №3</c:v>
                </c:pt>
                <c:pt idx="4">
                  <c:v>ООО МК Яннамед</c:v>
                </c:pt>
                <c:pt idx="5">
                  <c:v> Таттинская ЦРБ</c:v>
                </c:pt>
                <c:pt idx="6">
                  <c:v> Хангаласская ЦРБ</c:v>
                </c:pt>
                <c:pt idx="7">
                  <c:v> Мегино-Кангаласская ЦРБ</c:v>
                </c:pt>
                <c:pt idx="8">
                  <c:v> Верхнеколымская ЦРБ</c:v>
                </c:pt>
                <c:pt idx="9">
                  <c:v> Вилюйская ЦРБ </c:v>
                </c:pt>
                <c:pt idx="10">
                  <c:v> Усть-Майская ЦРБ</c:v>
                </c:pt>
                <c:pt idx="11">
                  <c:v> Сунтарская ЦРБ</c:v>
                </c:pt>
                <c:pt idx="12">
                  <c:v>ДВОМЦ ФМБА России</c:v>
                </c:pt>
                <c:pt idx="13">
                  <c:v> Момская ЦРБ</c:v>
                </c:pt>
                <c:pt idx="14">
                  <c:v> МЦ Горная ЦРБ</c:v>
                </c:pt>
                <c:pt idx="15">
                  <c:v> Поликлиника № 1</c:v>
                </c:pt>
                <c:pt idx="16">
                  <c:v> Нюрбинская ЦРБ</c:v>
                </c:pt>
                <c:pt idx="17">
                  <c:v> Усть-Янская ЦРБ</c:v>
                </c:pt>
                <c:pt idx="18">
                  <c:v> Оленекская ЦРБ</c:v>
                </c:pt>
                <c:pt idx="19">
                  <c:v>СВФУ им. М.К. Аммосова</c:v>
                </c:pt>
                <c:pt idx="20">
                  <c:v> Жиганская ЦРБ </c:v>
                </c:pt>
                <c:pt idx="21">
                  <c:v> Олекминская ЦРБ</c:v>
                </c:pt>
                <c:pt idx="22">
                  <c:v> Мирнинская ЦРБ</c:v>
                </c:pt>
                <c:pt idx="23">
                  <c:v> ЯГБ №2</c:v>
                </c:pt>
                <c:pt idx="24">
                  <c:v> Намская ЦРБ</c:v>
                </c:pt>
                <c:pt idx="25">
                  <c:v> Чурапчинская ЦРБ </c:v>
                </c:pt>
              </c:strCache>
            </c:strRef>
          </c:cat>
          <c:val>
            <c:numRef>
              <c:f>Лист1!$B$2:$B$27</c:f>
              <c:numCache>
                <c:formatCode>0.0%</c:formatCode>
                <c:ptCount val="26"/>
                <c:pt idx="0">
                  <c:v>0.13140604467805519</c:v>
                </c:pt>
                <c:pt idx="1">
                  <c:v>0.12871287128712872</c:v>
                </c:pt>
                <c:pt idx="2">
                  <c:v>0.11440350425148157</c:v>
                </c:pt>
                <c:pt idx="3">
                  <c:v>0.10672645739910314</c:v>
                </c:pt>
                <c:pt idx="4">
                  <c:v>8.461538461538462E-2</c:v>
                </c:pt>
                <c:pt idx="5">
                  <c:v>7.4290262669143015E-2</c:v>
                </c:pt>
                <c:pt idx="6">
                  <c:v>7.2536268134067036E-2</c:v>
                </c:pt>
                <c:pt idx="7">
                  <c:v>7.1130378933847146E-2</c:v>
                </c:pt>
                <c:pt idx="8">
                  <c:v>6.9900142653352357E-2</c:v>
                </c:pt>
                <c:pt idx="9">
                  <c:v>6.929485876854298E-2</c:v>
                </c:pt>
                <c:pt idx="10">
                  <c:v>6.2585969738651992E-2</c:v>
                </c:pt>
                <c:pt idx="11">
                  <c:v>5.5435720448662643E-2</c:v>
                </c:pt>
                <c:pt idx="12">
                  <c:v>5.4331864904552128E-2</c:v>
                </c:pt>
                <c:pt idx="13">
                  <c:v>5.3426248548199766E-2</c:v>
                </c:pt>
                <c:pt idx="14">
                  <c:v>5.243584975827445E-2</c:v>
                </c:pt>
                <c:pt idx="15">
                  <c:v>4.6377792823290451E-2</c:v>
                </c:pt>
                <c:pt idx="16">
                  <c:v>4.3664383561643837E-2</c:v>
                </c:pt>
                <c:pt idx="17">
                  <c:v>4.0526849037487336E-2</c:v>
                </c:pt>
                <c:pt idx="18">
                  <c:v>0.04</c:v>
                </c:pt>
                <c:pt idx="19">
                  <c:v>3.9451827242524919E-2</c:v>
                </c:pt>
                <c:pt idx="20">
                  <c:v>3.9011703511053319E-2</c:v>
                </c:pt>
                <c:pt idx="21">
                  <c:v>3.635595011625449E-2</c:v>
                </c:pt>
                <c:pt idx="22">
                  <c:v>3.6250416990992997E-2</c:v>
                </c:pt>
                <c:pt idx="23">
                  <c:v>3.6135484479667891E-2</c:v>
                </c:pt>
                <c:pt idx="24">
                  <c:v>3.383828447767067E-2</c:v>
                </c:pt>
                <c:pt idx="25">
                  <c:v>3.0697445972495088E-2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17675008"/>
        <c:axId val="42188096"/>
        <c:axId val="0"/>
      </c:bar3DChart>
      <c:catAx>
        <c:axId val="317675008"/>
        <c:scaling>
          <c:orientation val="minMax"/>
        </c:scaling>
        <c:delete val="0"/>
        <c:axPos val="b"/>
        <c:numFmt formatCode="#,##0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 sz="800" b="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42188096"/>
        <c:crosses val="autoZero"/>
        <c:auto val="1"/>
        <c:lblAlgn val="ctr"/>
        <c:lblOffset val="100"/>
        <c:noMultiLvlLbl val="0"/>
      </c:catAx>
      <c:valAx>
        <c:axId val="42188096"/>
        <c:scaling>
          <c:orientation val="minMax"/>
          <c:min val="0"/>
        </c:scaling>
        <c:delete val="1"/>
        <c:axPos val="l"/>
        <c:majorGridlines/>
        <c:numFmt formatCode="0.0%" sourceLinked="1"/>
        <c:majorTickMark val="out"/>
        <c:minorTickMark val="none"/>
        <c:tickLblPos val="nextTo"/>
        <c:crossAx val="317675008"/>
        <c:crosses val="autoZero"/>
        <c:crossBetween val="between"/>
      </c:valAx>
    </c:plotArea>
    <c:plotVisOnly val="1"/>
    <c:dispBlanksAs val="gap"/>
    <c:showDLblsOverMax val="0"/>
  </c:chart>
  <c:spPr>
    <a:solidFill>
      <a:srgbClr val="E8E8E8"/>
    </a:solidFill>
  </c:spPr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8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8978838582677326E-3"/>
          <c:y val="4.3726240518643288E-2"/>
          <c:w val="0.98174671916010503"/>
          <c:h val="0.7380982722661572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0F6FC6"/>
            </a:solidFill>
          </c:spPr>
          <c:invertIfNegative val="0"/>
          <c:dLbls>
            <c:dLbl>
              <c:idx val="0"/>
              <c:layout>
                <c:manualLayout>
                  <c:x val="3.2616469816272994E-3"/>
                  <c:y val="-4.707742674272099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8485892388451462E-3"/>
                  <c:y val="-1.60826785079674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6687171916010715E-3"/>
                  <c:y val="-7.90762205956787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6.9619422572180423E-4"/>
                  <c:y val="-1.66173677994637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7795275590551021E-3"/>
                  <c:y val="-5.75450600022255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2.0833333333333355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600" b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Лист1!$A$2:$A$50</c:f>
              <c:strCache>
                <c:ptCount val="49"/>
                <c:pt idx="0">
                  <c:v>"ДВОМЦ ФМБА"</c:v>
                </c:pt>
                <c:pt idx="1">
                  <c:v>РЖД-Медицина п.Беркакит"</c:v>
                </c:pt>
                <c:pt idx="2">
                  <c:v>«СВФУ им.М.К.Аммосова»</c:v>
                </c:pt>
                <c:pt idx="3">
                  <c:v> "Усть-Майская ЦРБ"</c:v>
                </c:pt>
                <c:pt idx="4">
                  <c:v> "Хангаласская ЦРБ"</c:v>
                </c:pt>
                <c:pt idx="5">
                  <c:v> МК "Аврора"</c:v>
                </c:pt>
                <c:pt idx="6">
                  <c:v> «РКБ №3»</c:v>
                </c:pt>
                <c:pt idx="7">
                  <c:v> "Оленекская ЦРБ"</c:v>
                </c:pt>
                <c:pt idx="8">
                  <c:v> "Чурапчинская ЦРБ"</c:v>
                </c:pt>
                <c:pt idx="9">
                  <c:v> "Вилюйская ЦРБ"</c:v>
                </c:pt>
                <c:pt idx="10">
                  <c:v> "ЯГБ №3"</c:v>
                </c:pt>
                <c:pt idx="11">
                  <c:v> "Айхальская ГБ"</c:v>
                </c:pt>
                <c:pt idx="12">
                  <c:v> "Жиганская ЦРБ"</c:v>
                </c:pt>
                <c:pt idx="13">
                  <c:v> "Мегино-Кангаласская ЦРБ"</c:v>
                </c:pt>
                <c:pt idx="14">
                  <c:v> МЦ "Дом здоровья"</c:v>
                </c:pt>
                <c:pt idx="15">
                  <c:v> "Медлайн-К"</c:v>
                </c:pt>
                <c:pt idx="16">
                  <c:v> "Анабарская ЦРБ"</c:v>
                </c:pt>
                <c:pt idx="17">
                  <c:v> МК "Яннамед"</c:v>
                </c:pt>
                <c:pt idx="18">
                  <c:v> "МЦ г. Якутска"</c:v>
                </c:pt>
                <c:pt idx="19">
                  <c:v> "Абыйская ЦРБ"</c:v>
                </c:pt>
                <c:pt idx="20">
                  <c:v> "Булунская ЦРБ"</c:v>
                </c:pt>
                <c:pt idx="21">
                  <c:v> "Среднеколымская ЦРБ"</c:v>
                </c:pt>
                <c:pt idx="22">
                  <c:v> "Нюрбинская ЦРБ"</c:v>
                </c:pt>
                <c:pt idx="23">
                  <c:v> "Сунтарская ЦРБ"</c:v>
                </c:pt>
                <c:pt idx="24">
                  <c:v>"Таттинская ЦРБ"</c:v>
                </c:pt>
                <c:pt idx="25">
                  <c:v> "Верхневилюйская ЦРБ"</c:v>
                </c:pt>
                <c:pt idx="26">
                  <c:v> "ЯГБ №2"</c:v>
                </c:pt>
                <c:pt idx="27">
                  <c:v> "МЦ Медэкспресс+"</c:v>
                </c:pt>
                <c:pt idx="28">
                  <c:v> "Амгинская ЦРБ"</c:v>
                </c:pt>
                <c:pt idx="29">
                  <c:v>  «Нерюнгринская ЦРБ»</c:v>
                </c:pt>
                <c:pt idx="30">
                  <c:v> "Алданская ЦРБ"</c:v>
                </c:pt>
                <c:pt idx="31">
                  <c:v> "Поликлиника №1"</c:v>
                </c:pt>
                <c:pt idx="32">
                  <c:v> "Мирнинская ЦРБ"</c:v>
                </c:pt>
                <c:pt idx="33">
                  <c:v> "Намская ЦРБ"</c:v>
                </c:pt>
                <c:pt idx="34">
                  <c:v> "Усть-Алданская ЦРБ"</c:v>
                </c:pt>
                <c:pt idx="35">
                  <c:v> "Эвено-Бытантайская ЦРБ"</c:v>
                </c:pt>
                <c:pt idx="36">
                  <c:v> МЦ "Горная ЦРБ"</c:v>
                </c:pt>
                <c:pt idx="37">
                  <c:v> "Оймяконская ЦРБ"</c:v>
                </c:pt>
                <c:pt idx="38">
                  <c:v> "Кобяйская ЦРБ"</c:v>
                </c:pt>
                <c:pt idx="39">
                  <c:v> "Нижнеколымская ЦРБ"</c:v>
                </c:pt>
                <c:pt idx="40">
                  <c:v> "Аллаиховская ЦРБ"</c:v>
                </c:pt>
                <c:pt idx="41">
                  <c:v> "Верхоянская ЦРБ"</c:v>
                </c:pt>
                <c:pt idx="42">
                  <c:v> "Клиника Здоровья"</c:v>
                </c:pt>
                <c:pt idx="43">
                  <c:v> "Верхнеколымская ЦРБ"</c:v>
                </c:pt>
                <c:pt idx="44">
                  <c:v> "Олекминская ЦРБ"</c:v>
                </c:pt>
                <c:pt idx="45">
                  <c:v> "Момская ЦРБ"</c:v>
                </c:pt>
                <c:pt idx="46">
                  <c:v> "Томпонская ЦРБ"</c:v>
                </c:pt>
                <c:pt idx="47">
                  <c:v> "Ленская ЦРБ"</c:v>
                </c:pt>
                <c:pt idx="48">
                  <c:v> "Усть-Янская ЦРБ"</c:v>
                </c:pt>
              </c:strCache>
            </c:strRef>
          </c:cat>
          <c:val>
            <c:numRef>
              <c:f>Лист1!$B$2:$B$50</c:f>
              <c:numCache>
                <c:formatCode>0.0%</c:formatCode>
                <c:ptCount val="49"/>
                <c:pt idx="0">
                  <c:v>0.29801324503311261</c:v>
                </c:pt>
                <c:pt idx="1">
                  <c:v>0.25730994152046782</c:v>
                </c:pt>
                <c:pt idx="2">
                  <c:v>0.24934152765583845</c:v>
                </c:pt>
                <c:pt idx="3">
                  <c:v>0.22900763358778625</c:v>
                </c:pt>
                <c:pt idx="4">
                  <c:v>0.21131313131313131</c:v>
                </c:pt>
                <c:pt idx="5">
                  <c:v>0.18866171003717472</c:v>
                </c:pt>
                <c:pt idx="6">
                  <c:v>0.18554476806903991</c:v>
                </c:pt>
                <c:pt idx="7">
                  <c:v>0.18012422360248448</c:v>
                </c:pt>
                <c:pt idx="8">
                  <c:v>0.17237609329446063</c:v>
                </c:pt>
                <c:pt idx="9">
                  <c:v>0.16752577319587628</c:v>
                </c:pt>
                <c:pt idx="10">
                  <c:v>0.14513500106300051</c:v>
                </c:pt>
                <c:pt idx="11">
                  <c:v>0.14437510541406645</c:v>
                </c:pt>
                <c:pt idx="12">
                  <c:v>0.13627254509018036</c:v>
                </c:pt>
                <c:pt idx="13">
                  <c:v>0.13297804847100622</c:v>
                </c:pt>
                <c:pt idx="14">
                  <c:v>0.12295081967213115</c:v>
                </c:pt>
                <c:pt idx="15">
                  <c:v>0.12222222222222222</c:v>
                </c:pt>
                <c:pt idx="16">
                  <c:v>0.11245865490628446</c:v>
                </c:pt>
                <c:pt idx="17">
                  <c:v>0.11214953271028037</c:v>
                </c:pt>
                <c:pt idx="18">
                  <c:v>0.10326752372206918</c:v>
                </c:pt>
                <c:pt idx="19">
                  <c:v>9.7560975609756101E-2</c:v>
                </c:pt>
                <c:pt idx="20">
                  <c:v>9.7099621689785628E-2</c:v>
                </c:pt>
                <c:pt idx="21">
                  <c:v>9.5062638172439207E-2</c:v>
                </c:pt>
                <c:pt idx="22">
                  <c:v>9.4951140065146586E-2</c:v>
                </c:pt>
                <c:pt idx="23">
                  <c:v>8.9310344827586208E-2</c:v>
                </c:pt>
                <c:pt idx="24">
                  <c:v>8.3079268292682931E-2</c:v>
                </c:pt>
                <c:pt idx="25">
                  <c:v>8.2384206529992413E-2</c:v>
                </c:pt>
                <c:pt idx="26">
                  <c:v>8.0661560360604623E-2</c:v>
                </c:pt>
                <c:pt idx="27">
                  <c:v>0.08</c:v>
                </c:pt>
                <c:pt idx="28">
                  <c:v>7.9567307692307687E-2</c:v>
                </c:pt>
                <c:pt idx="29">
                  <c:v>7.721788502484031E-2</c:v>
                </c:pt>
                <c:pt idx="30">
                  <c:v>7.6310102647217715E-2</c:v>
                </c:pt>
                <c:pt idx="31">
                  <c:v>7.6161434977578477E-2</c:v>
                </c:pt>
                <c:pt idx="32">
                  <c:v>6.7533905341821202E-2</c:v>
                </c:pt>
                <c:pt idx="33">
                  <c:v>6.7428760768721008E-2</c:v>
                </c:pt>
                <c:pt idx="34">
                  <c:v>6.2767154105736786E-2</c:v>
                </c:pt>
                <c:pt idx="35">
                  <c:v>6.25E-2</c:v>
                </c:pt>
                <c:pt idx="36">
                  <c:v>5.364218226150564E-2</c:v>
                </c:pt>
                <c:pt idx="37">
                  <c:v>5.2742616033755275E-2</c:v>
                </c:pt>
                <c:pt idx="38">
                  <c:v>5.1260504201680671E-2</c:v>
                </c:pt>
                <c:pt idx="39">
                  <c:v>4.6249999999999999E-2</c:v>
                </c:pt>
                <c:pt idx="40">
                  <c:v>4.3087971274685818E-2</c:v>
                </c:pt>
                <c:pt idx="41">
                  <c:v>4.0783686525389842E-2</c:v>
                </c:pt>
                <c:pt idx="42">
                  <c:v>0.04</c:v>
                </c:pt>
                <c:pt idx="43">
                  <c:v>3.6199095022624438E-2</c:v>
                </c:pt>
                <c:pt idx="44">
                  <c:v>3.5815064032993268E-2</c:v>
                </c:pt>
                <c:pt idx="45">
                  <c:v>3.5676810073452254E-2</c:v>
                </c:pt>
                <c:pt idx="46">
                  <c:v>3.1816351188078934E-2</c:v>
                </c:pt>
                <c:pt idx="47">
                  <c:v>1.1349979970623581E-2</c:v>
                </c:pt>
                <c:pt idx="48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17800960"/>
        <c:axId val="318695104"/>
        <c:axId val="0"/>
      </c:bar3DChart>
      <c:catAx>
        <c:axId val="31780096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5400000" vert="horz"/>
          <a:lstStyle/>
          <a:p>
            <a:pPr>
              <a:defRPr sz="800" b="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318695104"/>
        <c:crosses val="autoZero"/>
        <c:auto val="1"/>
        <c:lblAlgn val="ctr"/>
        <c:lblOffset val="100"/>
        <c:noMultiLvlLbl val="0"/>
      </c:catAx>
      <c:valAx>
        <c:axId val="318695104"/>
        <c:scaling>
          <c:orientation val="minMax"/>
          <c:min val="0"/>
        </c:scaling>
        <c:delete val="1"/>
        <c:axPos val="l"/>
        <c:majorGridlines/>
        <c:numFmt formatCode="0.0%" sourceLinked="1"/>
        <c:majorTickMark val="out"/>
        <c:minorTickMark val="none"/>
        <c:tickLblPos val="nextTo"/>
        <c:crossAx val="317800960"/>
        <c:crosses val="autoZero"/>
        <c:crossBetween val="between"/>
      </c:valAx>
    </c:plotArea>
    <c:plotVisOnly val="1"/>
    <c:dispBlanksAs val="gap"/>
    <c:showDLblsOverMax val="0"/>
  </c:chart>
  <c:spPr>
    <a:solidFill>
      <a:srgbClr val="E8E8E8"/>
    </a:solidFill>
  </c:spPr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8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8978838582677326E-3"/>
          <c:y val="4.3726240518643288E-2"/>
          <c:w val="0.98174671916010503"/>
          <c:h val="0.7380982722661572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0F6FC6"/>
            </a:solidFill>
          </c:spPr>
          <c:invertIfNegative val="0"/>
          <c:dLbls>
            <c:dLbl>
              <c:idx val="0"/>
              <c:layout>
                <c:manualLayout>
                  <c:x val="3.2616469816272994E-3"/>
                  <c:y val="-4.707742674272099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8485892388451462E-3"/>
                  <c:y val="-1.60826785079674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6687171916010715E-3"/>
                  <c:y val="-7.90762205956787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6.9619422572180423E-4"/>
                  <c:y val="-1.66173677994637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7795275590551021E-3"/>
                  <c:y val="-5.75450600022255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2.0833333333333355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600" b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Лист1!$A$2:$A$49</c:f>
              <c:strCache>
                <c:ptCount val="48"/>
                <c:pt idx="0">
                  <c:v> "Абыйская ЦРБ"</c:v>
                </c:pt>
                <c:pt idx="1">
                  <c:v>«СВФУ им.М.К.Аммосова»</c:v>
                </c:pt>
                <c:pt idx="2">
                  <c:v> МЦ "Горная ЦРБ"</c:v>
                </c:pt>
                <c:pt idx="3">
                  <c:v> "Нюрбинская ЦРБ"</c:v>
                </c:pt>
                <c:pt idx="4">
                  <c:v> "Мегино-Кангаласская ЦРБ"</c:v>
                </c:pt>
                <c:pt idx="5">
                  <c:v> "Аллаиховская ЦРБ"</c:v>
                </c:pt>
                <c:pt idx="6">
                  <c:v> МК "Аврора"</c:v>
                </c:pt>
                <c:pt idx="7">
                  <c:v> "Чурапчинская ЦРБ"</c:v>
                </c:pt>
                <c:pt idx="8">
                  <c:v>ГБУ РС (Я)  "Таттинская ЦРБ"</c:v>
                </c:pt>
                <c:pt idx="9">
                  <c:v> "ЯГБ №2"</c:v>
                </c:pt>
                <c:pt idx="10">
                  <c:v> "Верхневилюйская ЦРБ"</c:v>
                </c:pt>
                <c:pt idx="11">
                  <c:v> "Поликлиника №1"</c:v>
                </c:pt>
                <c:pt idx="12">
                  <c:v> "Сунтарская ЦРБ"</c:v>
                </c:pt>
                <c:pt idx="13">
                  <c:v> "ЯГБ №3"</c:v>
                </c:pt>
                <c:pt idx="14">
                  <c:v> "МЦ г. Якутска"</c:v>
                </c:pt>
                <c:pt idx="15">
                  <c:v> "Булунская ЦРБ"</c:v>
                </c:pt>
                <c:pt idx="16">
                  <c:v> "Вилюйская ЦРБ им.П.А.Петрова"</c:v>
                </c:pt>
                <c:pt idx="17">
                  <c:v> "Намская ЦРБ"</c:v>
                </c:pt>
                <c:pt idx="18">
                  <c:v> "Хангаласская ЦРБ"</c:v>
                </c:pt>
                <c:pt idx="19">
                  <c:v> "Оленекская ЦРБ"</c:v>
                </c:pt>
                <c:pt idx="20">
                  <c:v> "Момская ЦРБ"</c:v>
                </c:pt>
                <c:pt idx="21">
                  <c:v> "Айхальская ГБ"</c:v>
                </c:pt>
                <c:pt idx="22">
                  <c:v> "Эвено-Бытантайская ЦРБ"</c:v>
                </c:pt>
                <c:pt idx="23">
                  <c:v> «РКБ №3»</c:v>
                </c:pt>
                <c:pt idx="24">
                  <c:v> "Кобяйская ЦРБ"</c:v>
                </c:pt>
                <c:pt idx="25">
                  <c:v> "Верхоянская ЦРБ"</c:v>
                </c:pt>
                <c:pt idx="26">
                  <c:v> "Жиганская ЦРБ"</c:v>
                </c:pt>
                <c:pt idx="27">
                  <c:v>ФГБУЗ "ДВОМЦ ФМБА"</c:v>
                </c:pt>
                <c:pt idx="28">
                  <c:v> "Томпонская ЦРБ"</c:v>
                </c:pt>
                <c:pt idx="29">
                  <c:v> "Усть-Алданская ЦРБ"</c:v>
                </c:pt>
                <c:pt idx="30">
                  <c:v> "Алданская ЦРБ"</c:v>
                </c:pt>
                <c:pt idx="31">
                  <c:v>РЖД-Медицина п.Беркакит"</c:v>
                </c:pt>
                <c:pt idx="32">
                  <c:v>  «Нерюнгринская ЦРБ»</c:v>
                </c:pt>
                <c:pt idx="33">
                  <c:v> "Усть-Майская ЦРБ"</c:v>
                </c:pt>
                <c:pt idx="34">
                  <c:v> "МЦ Медэкспресс+"</c:v>
                </c:pt>
                <c:pt idx="35">
                  <c:v> "Нижнеколымская ЦРБ"</c:v>
                </c:pt>
                <c:pt idx="36">
                  <c:v> "Мирнинская ЦРБ"</c:v>
                </c:pt>
                <c:pt idx="37">
                  <c:v> "Верхнеколымская ЦРБ"</c:v>
                </c:pt>
                <c:pt idx="38">
                  <c:v> "Медлайн-К"</c:v>
                </c:pt>
                <c:pt idx="39">
                  <c:v> "Олекминская ЦРБ"</c:v>
                </c:pt>
                <c:pt idx="40">
                  <c:v> "Оймяконская ЦРБ"</c:v>
                </c:pt>
                <c:pt idx="41">
                  <c:v> "Клиника Здоровья"</c:v>
                </c:pt>
                <c:pt idx="42">
                  <c:v> "Анабарская ЦРБ"</c:v>
                </c:pt>
                <c:pt idx="43">
                  <c:v> "Амгинская ЦРБ"</c:v>
                </c:pt>
                <c:pt idx="44">
                  <c:v> "Ленская ЦРБ"</c:v>
                </c:pt>
                <c:pt idx="45">
                  <c:v> "Среднеколымская ЦРБ"</c:v>
                </c:pt>
                <c:pt idx="46">
                  <c:v> МК "Яннамед"</c:v>
                </c:pt>
                <c:pt idx="47">
                  <c:v> МЦ "Дом здоровья"</c:v>
                </c:pt>
              </c:strCache>
            </c:strRef>
          </c:cat>
          <c:val>
            <c:numRef>
              <c:f>Лист1!$B$2:$B$49</c:f>
              <c:numCache>
                <c:formatCode>0.0%</c:formatCode>
                <c:ptCount val="48"/>
                <c:pt idx="0">
                  <c:v>0.24033731553056922</c:v>
                </c:pt>
                <c:pt idx="1">
                  <c:v>0.28366623711340205</c:v>
                </c:pt>
                <c:pt idx="2">
                  <c:v>0.23478454020435363</c:v>
                </c:pt>
                <c:pt idx="3">
                  <c:v>0.22151557615608494</c:v>
                </c:pt>
                <c:pt idx="4">
                  <c:v>0.22125407166123778</c:v>
                </c:pt>
                <c:pt idx="5">
                  <c:v>0.21963562753036436</c:v>
                </c:pt>
                <c:pt idx="6">
                  <c:v>0.20251937984496124</c:v>
                </c:pt>
                <c:pt idx="7">
                  <c:v>0.19919176117846435</c:v>
                </c:pt>
                <c:pt idx="8">
                  <c:v>0.19867651585103108</c:v>
                </c:pt>
                <c:pt idx="9">
                  <c:v>0.19799667609935767</c:v>
                </c:pt>
                <c:pt idx="10">
                  <c:v>0.19757203842049093</c:v>
                </c:pt>
                <c:pt idx="11">
                  <c:v>0.19507641043318397</c:v>
                </c:pt>
                <c:pt idx="12">
                  <c:v>0.1941672211133289</c:v>
                </c:pt>
                <c:pt idx="13">
                  <c:v>0.18993288590604027</c:v>
                </c:pt>
                <c:pt idx="14">
                  <c:v>0.1890601321019072</c:v>
                </c:pt>
                <c:pt idx="15">
                  <c:v>0.1875</c:v>
                </c:pt>
                <c:pt idx="16">
                  <c:v>0.18666102948948315</c:v>
                </c:pt>
                <c:pt idx="17">
                  <c:v>0.18461717206924597</c:v>
                </c:pt>
                <c:pt idx="18">
                  <c:v>0.17713402858246427</c:v>
                </c:pt>
                <c:pt idx="19">
                  <c:v>0.17291255752794216</c:v>
                </c:pt>
                <c:pt idx="20">
                  <c:v>0.17205781142463869</c:v>
                </c:pt>
                <c:pt idx="21">
                  <c:v>0.16052247142734383</c:v>
                </c:pt>
                <c:pt idx="22">
                  <c:v>0.15819209039548024</c:v>
                </c:pt>
                <c:pt idx="23">
                  <c:v>0.15810586901543561</c:v>
                </c:pt>
                <c:pt idx="24">
                  <c:v>0.1574944071588367</c:v>
                </c:pt>
                <c:pt idx="25">
                  <c:v>0.15732596129680823</c:v>
                </c:pt>
                <c:pt idx="26">
                  <c:v>0.15359688917692807</c:v>
                </c:pt>
                <c:pt idx="27">
                  <c:v>0.15318853974121996</c:v>
                </c:pt>
                <c:pt idx="28">
                  <c:v>0.13969709047429255</c:v>
                </c:pt>
                <c:pt idx="29">
                  <c:v>0.13190145293746053</c:v>
                </c:pt>
                <c:pt idx="30">
                  <c:v>0.12806332682715246</c:v>
                </c:pt>
                <c:pt idx="31">
                  <c:v>0.12436974789915967</c:v>
                </c:pt>
                <c:pt idx="32">
                  <c:v>0.12416501628008458</c:v>
                </c:pt>
                <c:pt idx="33">
                  <c:v>0.11332503113325031</c:v>
                </c:pt>
                <c:pt idx="34">
                  <c:v>0.10872894333843798</c:v>
                </c:pt>
                <c:pt idx="35">
                  <c:v>0.10795087265675501</c:v>
                </c:pt>
                <c:pt idx="36">
                  <c:v>0.10180705045916856</c:v>
                </c:pt>
                <c:pt idx="37">
                  <c:v>9.1743119266055051E-2</c:v>
                </c:pt>
                <c:pt idx="38">
                  <c:v>8.9820359281437126E-2</c:v>
                </c:pt>
                <c:pt idx="39">
                  <c:v>8.4790955631399323E-2</c:v>
                </c:pt>
                <c:pt idx="40">
                  <c:v>8.4072061767229048E-2</c:v>
                </c:pt>
                <c:pt idx="41">
                  <c:v>7.5709779179810727E-2</c:v>
                </c:pt>
                <c:pt idx="42">
                  <c:v>6.9529652351738247E-2</c:v>
                </c:pt>
                <c:pt idx="43">
                  <c:v>6.8638666448766136E-2</c:v>
                </c:pt>
                <c:pt idx="44">
                  <c:v>5.7270693512304252E-2</c:v>
                </c:pt>
                <c:pt idx="45">
                  <c:v>5.6661562021439509E-2</c:v>
                </c:pt>
                <c:pt idx="46">
                  <c:v>4.6141607000795545E-2</c:v>
                </c:pt>
                <c:pt idx="47">
                  <c:v>4.4626593806921674E-2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19082496"/>
        <c:axId val="318697408"/>
        <c:axId val="0"/>
      </c:bar3DChart>
      <c:catAx>
        <c:axId val="31908249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5400000" vert="horz"/>
          <a:lstStyle/>
          <a:p>
            <a:pPr>
              <a:defRPr sz="800" b="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318697408"/>
        <c:crosses val="autoZero"/>
        <c:auto val="1"/>
        <c:lblAlgn val="ctr"/>
        <c:lblOffset val="100"/>
        <c:noMultiLvlLbl val="0"/>
      </c:catAx>
      <c:valAx>
        <c:axId val="318697408"/>
        <c:scaling>
          <c:orientation val="minMax"/>
          <c:min val="0"/>
        </c:scaling>
        <c:delete val="1"/>
        <c:axPos val="l"/>
        <c:majorGridlines/>
        <c:numFmt formatCode="0.0%" sourceLinked="1"/>
        <c:majorTickMark val="out"/>
        <c:minorTickMark val="none"/>
        <c:tickLblPos val="nextTo"/>
        <c:crossAx val="319082496"/>
        <c:crosses val="autoZero"/>
        <c:crossBetween val="between"/>
      </c:valAx>
    </c:plotArea>
    <c:plotVisOnly val="1"/>
    <c:dispBlanksAs val="gap"/>
    <c:showDLblsOverMax val="0"/>
  </c:chart>
  <c:spPr>
    <a:solidFill>
      <a:srgbClr val="E8E8E8"/>
    </a:solidFill>
  </c:spPr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8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8368106613655614E-5"/>
          <c:y val="8.9315726936924966E-2"/>
          <c:w val="0.98720759627282884"/>
          <c:h val="0.6651550939969056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0F6FC6"/>
            </a:solidFill>
          </c:spPr>
          <c:invertIfNegative val="0"/>
          <c:dLbls>
            <c:dLbl>
              <c:idx val="0"/>
              <c:layout>
                <c:manualLayout>
                  <c:x val="3.2616469816272998E-3"/>
                  <c:y val="-4.707742674272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8485892388451467E-3"/>
                  <c:y val="-1.60826785079674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6687171916010721E-3"/>
                  <c:y val="-7.90762205956787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6.9619422572180423E-4"/>
                  <c:y val="-1.66173677994637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7795275590551029E-3"/>
                  <c:y val="-5.75450600022255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2.0833333333333359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6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Лист1!$A$2:$A$36</c:f>
              <c:strCache>
                <c:ptCount val="35"/>
                <c:pt idx="0">
                  <c:v> Момская ЦРБ</c:v>
                </c:pt>
                <c:pt idx="1">
                  <c:v> Аллаиховская ЦРБ</c:v>
                </c:pt>
                <c:pt idx="2">
                  <c:v> Жиганская ЦРБ </c:v>
                </c:pt>
                <c:pt idx="3">
                  <c:v> Верхневилюйская ЦРБ</c:v>
                </c:pt>
                <c:pt idx="4">
                  <c:v> ССМП</c:v>
                </c:pt>
                <c:pt idx="5">
                  <c:v> Усть-Майская ЦРБ</c:v>
                </c:pt>
                <c:pt idx="6">
                  <c:v> Абыйская ЦРБ</c:v>
                </c:pt>
                <c:pt idx="7">
                  <c:v> Ленская ЦРБ</c:v>
                </c:pt>
                <c:pt idx="8">
                  <c:v> Алданская ЦРБ</c:v>
                </c:pt>
                <c:pt idx="9">
                  <c:v> Айхальская ГБ</c:v>
                </c:pt>
                <c:pt idx="10">
                  <c:v> Намская ЦРБ</c:v>
                </c:pt>
                <c:pt idx="11">
                  <c:v> Нижнеколымская ЦРБ</c:v>
                </c:pt>
                <c:pt idx="12">
                  <c:v> Оленекская ЦРБ</c:v>
                </c:pt>
                <c:pt idx="13">
                  <c:v> Томпонская ЦРБ</c:v>
                </c:pt>
                <c:pt idx="14">
                  <c:v> Булунская ЦРБ</c:v>
                </c:pt>
                <c:pt idx="15">
                  <c:v> Нерюнгринская ЦРБ</c:v>
                </c:pt>
                <c:pt idx="16">
                  <c:v> Мирнинская ЦРБ</c:v>
                </c:pt>
                <c:pt idx="17">
                  <c:v> Вилюйская ЦРБ </c:v>
                </c:pt>
                <c:pt idx="18">
                  <c:v> Нюрбинская ЦРБ</c:v>
                </c:pt>
                <c:pt idx="19">
                  <c:v> Мегино-Кангаласская ЦРБ</c:v>
                </c:pt>
                <c:pt idx="20">
                  <c:v>Хангаласская ЦРБ</c:v>
                </c:pt>
                <c:pt idx="21">
                  <c:v> МЦ Горная ЦРБ</c:v>
                </c:pt>
                <c:pt idx="22">
                  <c:v> Оймяконская ЦРБ</c:v>
                </c:pt>
                <c:pt idx="23">
                  <c:v> Амгинская ЦРБ</c:v>
                </c:pt>
                <c:pt idx="24">
                  <c:v> Усть-Алданская ЦРБ</c:v>
                </c:pt>
                <c:pt idx="25">
                  <c:v> Среднеколымская ЦРБ</c:v>
                </c:pt>
                <c:pt idx="26">
                  <c:v> Олекминская ЦРБ</c:v>
                </c:pt>
                <c:pt idx="27">
                  <c:v> Сунтарская ЦРБ</c:v>
                </c:pt>
                <c:pt idx="28">
                  <c:v> Верхнеколымская ЦРБ</c:v>
                </c:pt>
                <c:pt idx="29">
                  <c:v> Чурапчинская ЦРБ </c:v>
                </c:pt>
                <c:pt idx="30">
                  <c:v> Верхоянская ЦРБ</c:v>
                </c:pt>
                <c:pt idx="31">
                  <c:v> Усть-Янская ЦРБ</c:v>
                </c:pt>
                <c:pt idx="32">
                  <c:v> Анабарская ЦРБ</c:v>
                </c:pt>
                <c:pt idx="33">
                  <c:v> Таттинская ЦРБ</c:v>
                </c:pt>
                <c:pt idx="34">
                  <c:v> Кобяйская ЦРБ </c:v>
                </c:pt>
              </c:strCache>
            </c:strRef>
          </c:cat>
          <c:val>
            <c:numRef>
              <c:f>Лист1!$B$2:$B$36</c:f>
              <c:numCache>
                <c:formatCode>0.0%</c:formatCode>
                <c:ptCount val="35"/>
                <c:pt idx="0">
                  <c:v>0.26972281449893393</c:v>
                </c:pt>
                <c:pt idx="1">
                  <c:v>0.25</c:v>
                </c:pt>
                <c:pt idx="2">
                  <c:v>0.21509433962264152</c:v>
                </c:pt>
                <c:pt idx="3">
                  <c:v>0.20309810671256454</c:v>
                </c:pt>
                <c:pt idx="4">
                  <c:v>0.20012100893680754</c:v>
                </c:pt>
                <c:pt idx="5">
                  <c:v>0.19877883310719133</c:v>
                </c:pt>
                <c:pt idx="6">
                  <c:v>0.19041769041769041</c:v>
                </c:pt>
                <c:pt idx="7">
                  <c:v>0.17793917385383567</c:v>
                </c:pt>
                <c:pt idx="8">
                  <c:v>0.17780104712041886</c:v>
                </c:pt>
                <c:pt idx="9">
                  <c:v>0.176049908703591</c:v>
                </c:pt>
                <c:pt idx="10">
                  <c:v>0.17547764793173809</c:v>
                </c:pt>
                <c:pt idx="11">
                  <c:v>0.17214912280701755</c:v>
                </c:pt>
                <c:pt idx="12">
                  <c:v>0.171875</c:v>
                </c:pt>
                <c:pt idx="13">
                  <c:v>0.16690340909090909</c:v>
                </c:pt>
                <c:pt idx="14">
                  <c:v>0.16421052631578947</c:v>
                </c:pt>
                <c:pt idx="15">
                  <c:v>0.15986666666666666</c:v>
                </c:pt>
                <c:pt idx="16">
                  <c:v>0.15963382737576287</c:v>
                </c:pt>
                <c:pt idx="17">
                  <c:v>0.1592630501535312</c:v>
                </c:pt>
                <c:pt idx="18">
                  <c:v>0.15868337017931713</c:v>
                </c:pt>
                <c:pt idx="19">
                  <c:v>0.15736111111111112</c:v>
                </c:pt>
                <c:pt idx="20">
                  <c:v>0.15534506089309877</c:v>
                </c:pt>
                <c:pt idx="21">
                  <c:v>0.15160142348754449</c:v>
                </c:pt>
                <c:pt idx="22">
                  <c:v>0.14645577035735208</c:v>
                </c:pt>
                <c:pt idx="23">
                  <c:v>0.14613493580988801</c:v>
                </c:pt>
                <c:pt idx="24">
                  <c:v>0.14555901364615753</c:v>
                </c:pt>
                <c:pt idx="25">
                  <c:v>0.14370468029004616</c:v>
                </c:pt>
                <c:pt idx="26">
                  <c:v>0.14146557449634714</c:v>
                </c:pt>
                <c:pt idx="27">
                  <c:v>0.14124499453949763</c:v>
                </c:pt>
                <c:pt idx="28">
                  <c:v>0.13688760806916425</c:v>
                </c:pt>
                <c:pt idx="29">
                  <c:v>0.13552098870658427</c:v>
                </c:pt>
                <c:pt idx="30">
                  <c:v>0.125</c:v>
                </c:pt>
                <c:pt idx="31">
                  <c:v>0.11341632088520055</c:v>
                </c:pt>
                <c:pt idx="32">
                  <c:v>0.10144927536231885</c:v>
                </c:pt>
                <c:pt idx="33">
                  <c:v>6.6459787949314716E-2</c:v>
                </c:pt>
                <c:pt idx="34">
                  <c:v>5.5299539170506916E-2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18866944"/>
        <c:axId val="318700288"/>
        <c:axId val="0"/>
      </c:bar3DChart>
      <c:catAx>
        <c:axId val="31886694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5400000" vert="horz"/>
          <a:lstStyle/>
          <a:p>
            <a:pPr>
              <a:defRPr sz="800" b="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318700288"/>
        <c:crosses val="autoZero"/>
        <c:auto val="1"/>
        <c:lblAlgn val="ctr"/>
        <c:lblOffset val="100"/>
        <c:noMultiLvlLbl val="0"/>
      </c:catAx>
      <c:valAx>
        <c:axId val="318700288"/>
        <c:scaling>
          <c:orientation val="minMax"/>
          <c:min val="0"/>
        </c:scaling>
        <c:delete val="1"/>
        <c:axPos val="l"/>
        <c:majorGridlines/>
        <c:numFmt formatCode="0.0%" sourceLinked="1"/>
        <c:majorTickMark val="out"/>
        <c:minorTickMark val="none"/>
        <c:tickLblPos val="nextTo"/>
        <c:crossAx val="318866944"/>
        <c:crosses val="autoZero"/>
        <c:crossBetween val="between"/>
      </c:valAx>
    </c:plotArea>
    <c:plotVisOnly val="1"/>
    <c:dispBlanksAs val="gap"/>
    <c:showDLblsOverMax val="0"/>
  </c:chart>
  <c:spPr>
    <a:solidFill>
      <a:srgbClr val="E8E8E8"/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0482369137862343E-3"/>
          <c:y val="2.8446083733287164E-2"/>
          <c:w val="0.97650028798966759"/>
          <c:h val="0.8612886683469070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rgbClr val="0F6FC6"/>
            </a:solidFill>
          </c:spPr>
          <c:invertIfNegative val="0"/>
          <c:dLbls>
            <c:dLbl>
              <c:idx val="0"/>
              <c:layout>
                <c:manualLayout>
                  <c:x val="5.5533993013036813E-3"/>
                  <c:y val="-3.64960488357365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7.7747590218251407E-3"/>
                  <c:y val="-4.56200610446706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5533118461965495E-3"/>
                  <c:y val="-3.64960488357365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1106798602607347E-2"/>
                  <c:y val="-4.56200610446706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6.6640791615643988E-3"/>
                  <c:y val="-2.73720366268024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КТ</c:v>
                </c:pt>
                <c:pt idx="1">
                  <c:v>МРТ</c:v>
                </c:pt>
                <c:pt idx="2">
                  <c:v>УЗИ ССС</c:v>
                </c:pt>
                <c:pt idx="3">
                  <c:v>Эндоскопия</c:v>
                </c:pt>
                <c:pt idx="4">
                  <c:v>Школа ХНИЗ</c:v>
                </c:pt>
              </c:strCache>
            </c:strRef>
          </c:cat>
          <c:val>
            <c:numRef>
              <c:f>Лист1!$B$2:$B$6</c:f>
              <c:numCache>
                <c:formatCode>#,##0</c:formatCode>
                <c:ptCount val="5"/>
                <c:pt idx="0">
                  <c:v>82513</c:v>
                </c:pt>
                <c:pt idx="1">
                  <c:v>29402</c:v>
                </c:pt>
                <c:pt idx="2">
                  <c:v>114228</c:v>
                </c:pt>
                <c:pt idx="3">
                  <c:v>41920</c:v>
                </c:pt>
                <c:pt idx="4">
                  <c:v>196226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8.8854388820858859E-3"/>
                  <c:y val="-5.47440732536048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7.7746715667179793E-3"/>
                  <c:y val="-5.01824263622169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9.9961187423465853E-3"/>
                  <c:y val="-3.64960488357366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6.6640791615643988E-3"/>
                  <c:y val="-4.56204202577498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7.7747590218251407E-3"/>
                  <c:y val="-4.56204202577498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КТ</c:v>
                </c:pt>
                <c:pt idx="1">
                  <c:v>МРТ</c:v>
                </c:pt>
                <c:pt idx="2">
                  <c:v>УЗИ ССС</c:v>
                </c:pt>
                <c:pt idx="3">
                  <c:v>Эндоскопия</c:v>
                </c:pt>
                <c:pt idx="4">
                  <c:v>Школа ХНИЗ</c:v>
                </c:pt>
              </c:strCache>
            </c:strRef>
          </c:cat>
          <c:val>
            <c:numRef>
              <c:f>Лист1!$C$2:$C$6</c:f>
              <c:numCache>
                <c:formatCode>#,##0</c:formatCode>
                <c:ptCount val="5"/>
                <c:pt idx="0">
                  <c:v>82544</c:v>
                </c:pt>
                <c:pt idx="1">
                  <c:v>29078</c:v>
                </c:pt>
                <c:pt idx="2">
                  <c:v>105682</c:v>
                </c:pt>
                <c:pt idx="3">
                  <c:v>41960</c:v>
                </c:pt>
                <c:pt idx="4">
                  <c:v>196226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38374656"/>
        <c:axId val="139200768"/>
        <c:axId val="0"/>
      </c:bar3DChart>
      <c:catAx>
        <c:axId val="13837465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100" b="1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9200768"/>
        <c:crosses val="autoZero"/>
        <c:auto val="1"/>
        <c:lblAlgn val="ctr"/>
        <c:lblOffset val="100"/>
        <c:noMultiLvlLbl val="0"/>
      </c:catAx>
      <c:valAx>
        <c:axId val="139200768"/>
        <c:scaling>
          <c:orientation val="minMax"/>
        </c:scaling>
        <c:delete val="1"/>
        <c:axPos val="l"/>
        <c:majorGridlines/>
        <c:numFmt formatCode="#,##0" sourceLinked="1"/>
        <c:majorTickMark val="out"/>
        <c:minorTickMark val="none"/>
        <c:tickLblPos val="nextTo"/>
        <c:crossAx val="13837465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3.0456853235812677E-2"/>
          <c:y val="4.8397137359130253E-2"/>
          <c:w val="0.22818760309863917"/>
          <c:h val="0.1436593682950634"/>
        </c:manualLayout>
      </c:layout>
      <c:overlay val="0"/>
      <c:txPr>
        <a:bodyPr/>
        <a:lstStyle/>
        <a:p>
          <a:pPr>
            <a:defRPr sz="14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rgbClr val="E8E8E8"/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1049909727842892E-2"/>
          <c:y val="4.4858693936972387E-2"/>
          <c:w val="0.95574606143349561"/>
          <c:h val="0.8239053997648292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rgbClr val="0F6FC6"/>
            </a:solidFill>
          </c:spPr>
          <c:invertIfNegative val="0"/>
          <c:dLbls>
            <c:dLbl>
              <c:idx val="0"/>
              <c:layout>
                <c:manualLayout>
                  <c:x val="1.0623184601924743E-2"/>
                  <c:y val="-5.90851205975427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2369771883590092E-3"/>
                  <c:y val="-5.13237825297077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9.2999125109361324E-3"/>
                  <c:y val="-6.02083241744975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7.0776902887139236E-3"/>
                  <c:y val="-5.07873956162988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МГИ</c:v>
                </c:pt>
                <c:pt idx="1">
                  <c:v>ПАИ</c:v>
                </c:pt>
                <c:pt idx="2">
                  <c:v>ПЭТ-КТ</c:v>
                </c:pt>
                <c:pt idx="3">
                  <c:v>ОФЭКТ/КТ</c:v>
                </c:pt>
              </c:strCache>
            </c:strRef>
          </c:cat>
          <c:val>
            <c:numRef>
              <c:f>Лист1!$B$2:$B$5</c:f>
              <c:numCache>
                <c:formatCode>#,##0</c:formatCode>
                <c:ptCount val="4"/>
                <c:pt idx="0">
                  <c:v>1600</c:v>
                </c:pt>
                <c:pt idx="1">
                  <c:v>10864</c:v>
                </c:pt>
                <c:pt idx="2">
                  <c:v>400</c:v>
                </c:pt>
                <c:pt idx="3">
                  <c:v>400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8.2956255468066755E-3"/>
                  <c:y val="-5.91071018032517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8.0924429708976314E-3"/>
                  <c:y val="-5.13237825297078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0000000000000005E-2"/>
                  <c:y val="-5.9493394467510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5.5555555555555558E-3"/>
                  <c:y val="-5.9493394467510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МГИ</c:v>
                </c:pt>
                <c:pt idx="1">
                  <c:v>ПАИ</c:v>
                </c:pt>
                <c:pt idx="2">
                  <c:v>ПЭТ-КТ</c:v>
                </c:pt>
                <c:pt idx="3">
                  <c:v>ОФЭКТ/КТ</c:v>
                </c:pt>
              </c:strCache>
            </c:strRef>
          </c:cat>
          <c:val>
            <c:numRef>
              <c:f>Лист1!$C$2:$C$5</c:f>
              <c:numCache>
                <c:formatCode>#,##0</c:formatCode>
                <c:ptCount val="4"/>
                <c:pt idx="0">
                  <c:v>1634</c:v>
                </c:pt>
                <c:pt idx="1">
                  <c:v>10858</c:v>
                </c:pt>
                <c:pt idx="2">
                  <c:v>221</c:v>
                </c:pt>
                <c:pt idx="3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9447424"/>
        <c:axId val="139204800"/>
        <c:axId val="0"/>
      </c:bar3DChart>
      <c:catAx>
        <c:axId val="4944742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000" b="1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9204800"/>
        <c:crosses val="autoZero"/>
        <c:auto val="1"/>
        <c:lblAlgn val="ctr"/>
        <c:lblOffset val="100"/>
        <c:noMultiLvlLbl val="0"/>
      </c:catAx>
      <c:valAx>
        <c:axId val="139204800"/>
        <c:scaling>
          <c:orientation val="minMax"/>
          <c:min val="0"/>
        </c:scaling>
        <c:delete val="1"/>
        <c:axPos val="l"/>
        <c:majorGridlines/>
        <c:numFmt formatCode="#,##0" sourceLinked="1"/>
        <c:majorTickMark val="out"/>
        <c:minorTickMark val="none"/>
        <c:tickLblPos val="nextTo"/>
        <c:crossAx val="49447424"/>
        <c:crosses val="autoZero"/>
        <c:crossBetween val="between"/>
      </c:valAx>
    </c:plotArea>
    <c:plotVisOnly val="1"/>
    <c:dispBlanksAs val="gap"/>
    <c:showDLblsOverMax val="0"/>
  </c:chart>
  <c:spPr>
    <a:solidFill>
      <a:srgbClr val="E8E8E8"/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20"/>
      <c:rotY val="30"/>
      <c:depthPercent val="80"/>
      <c:rAngAx val="1"/>
    </c:view3D>
    <c:floor>
      <c:thickness val="0"/>
    </c:floor>
    <c:sideWall>
      <c:thickness val="0"/>
    </c:sideWall>
    <c:backWall>
      <c:thickness val="0"/>
      <c:spPr>
        <a:scene3d>
          <a:camera prst="orthographicFront"/>
          <a:lightRig rig="threePt" dir="t"/>
        </a:scene3d>
        <a:sp3d>
          <a:bevelT w="6350"/>
          <a:bevelB w="6350"/>
        </a:sp3d>
      </c:spPr>
    </c:backWall>
    <c:plotArea>
      <c:layout>
        <c:manualLayout>
          <c:layoutTarget val="inner"/>
          <c:xMode val="edge"/>
          <c:yMode val="edge"/>
          <c:x val="0"/>
          <c:y val="4.1483653493723984E-3"/>
          <c:w val="1"/>
          <c:h val="0.7750300991259486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rgbClr val="0F6FC6"/>
            </a:solidFill>
          </c:spPr>
          <c:invertIfNegative val="0"/>
          <c:dLbls>
            <c:dLbl>
              <c:idx val="0"/>
              <c:layout>
                <c:manualLayout>
                  <c:x val="-4.7408399603394227E-3"/>
                  <c:y val="-1.93863978693243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9.8773190311827845E-3"/>
                  <c:y val="-3.14577240389736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6.0203851188214566E-3"/>
                  <c:y val="-3.59231470939730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2040770237643113E-3"/>
                  <c:y val="-4.8286188819276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bg1">
                  <a:lumMod val="85000"/>
                </a:schemeClr>
              </a:solidFill>
            </c:spPr>
            <c:txPr>
              <a:bodyPr/>
              <a:lstStyle/>
              <a:p>
                <a:pPr>
                  <a:defRPr sz="1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Лист1!$A$2:$A$9</c:f>
              <c:strCache>
                <c:ptCount val="8"/>
                <c:pt idx="0">
                  <c:v>СП</c:v>
                </c:pt>
                <c:pt idx="1">
                  <c:v>Онкология</c:v>
                </c:pt>
                <c:pt idx="2">
                  <c:v>Стентирование для больных с ИМ</c:v>
                </c:pt>
                <c:pt idx="3">
                  <c:v>Имплантация ЧАК</c:v>
                </c:pt>
                <c:pt idx="4">
                  <c:v>Эндоваскулярная деструкция </c:v>
                </c:pt>
                <c:pt idx="5">
                  <c:v>Стентирование/ эндартерэктомия</c:v>
                </c:pt>
                <c:pt idx="6">
                  <c:v>КСУ</c:v>
                </c:pt>
                <c:pt idx="7">
                  <c:v>ВМП</c:v>
                </c:pt>
              </c:strCache>
            </c:strRef>
          </c:cat>
          <c:val>
            <c:numRef>
              <c:f>Лист1!$B$2:$B$9</c:f>
              <c:numCache>
                <c:formatCode>#,##0</c:formatCode>
                <c:ptCount val="8"/>
                <c:pt idx="0">
                  <c:v>165126</c:v>
                </c:pt>
                <c:pt idx="1">
                  <c:v>9579</c:v>
                </c:pt>
                <c:pt idx="2">
                  <c:v>1968</c:v>
                </c:pt>
                <c:pt idx="3">
                  <c:v>254</c:v>
                </c:pt>
                <c:pt idx="4">
                  <c:v>176</c:v>
                </c:pt>
                <c:pt idx="5">
                  <c:v>376</c:v>
                </c:pt>
                <c:pt idx="6">
                  <c:v>92672</c:v>
                </c:pt>
                <c:pt idx="7">
                  <c:v>5408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 по РС(Я)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335804946348414E-2"/>
                  <c:y val="-2.24696456478542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9.8773190311827845E-3"/>
                  <c:y val="-1.79758423079848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9.6325213809000006E-3"/>
                  <c:y val="-4.04135404807195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6.0203851188215486E-3"/>
                  <c:y val="-2.01192453413649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Лист1!$A$2:$A$9</c:f>
              <c:strCache>
                <c:ptCount val="8"/>
                <c:pt idx="0">
                  <c:v>СП</c:v>
                </c:pt>
                <c:pt idx="1">
                  <c:v>Онкология</c:v>
                </c:pt>
                <c:pt idx="2">
                  <c:v>Стентирование для больных с ИМ</c:v>
                </c:pt>
                <c:pt idx="3">
                  <c:v>Имплантация ЧАК</c:v>
                </c:pt>
                <c:pt idx="4">
                  <c:v>Эндоваскулярная деструкция </c:v>
                </c:pt>
                <c:pt idx="5">
                  <c:v>Стентирование/ эндартерэктомия</c:v>
                </c:pt>
                <c:pt idx="6">
                  <c:v>КСУ</c:v>
                </c:pt>
                <c:pt idx="7">
                  <c:v>ВМП</c:v>
                </c:pt>
              </c:strCache>
            </c:strRef>
          </c:cat>
          <c:val>
            <c:numRef>
              <c:f>Лист1!$C$2:$C$9</c:f>
              <c:numCache>
                <c:formatCode>#,##0</c:formatCode>
                <c:ptCount val="8"/>
                <c:pt idx="0">
                  <c:v>166612</c:v>
                </c:pt>
                <c:pt idx="1">
                  <c:v>10329</c:v>
                </c:pt>
                <c:pt idx="2">
                  <c:v>1731</c:v>
                </c:pt>
                <c:pt idx="3">
                  <c:v>256</c:v>
                </c:pt>
                <c:pt idx="4">
                  <c:v>185</c:v>
                </c:pt>
                <c:pt idx="5">
                  <c:v>213</c:v>
                </c:pt>
                <c:pt idx="6">
                  <c:v>92120</c:v>
                </c:pt>
                <c:pt idx="7">
                  <c:v>5337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26562304"/>
        <c:axId val="161282240"/>
        <c:axId val="0"/>
      </c:bar3DChart>
      <c:catAx>
        <c:axId val="126562304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 w="3175"/>
        </c:spPr>
        <c:txPr>
          <a:bodyPr rot="0" vert="horz" anchor="ctr" anchorCtr="1"/>
          <a:lstStyle/>
          <a:p>
            <a:pPr>
              <a:defRPr sz="900" b="1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61282240"/>
        <c:crosses val="autoZero"/>
        <c:auto val="0"/>
        <c:lblAlgn val="ctr"/>
        <c:lblOffset val="50"/>
        <c:noMultiLvlLbl val="0"/>
      </c:catAx>
      <c:valAx>
        <c:axId val="161282240"/>
        <c:scaling>
          <c:orientation val="minMax"/>
        </c:scaling>
        <c:delete val="1"/>
        <c:axPos val="l"/>
        <c:majorGridlines/>
        <c:numFmt formatCode="#,##0" sourceLinked="1"/>
        <c:majorTickMark val="out"/>
        <c:minorTickMark val="none"/>
        <c:tickLblPos val="nextTo"/>
        <c:crossAx val="126562304"/>
        <c:crosses val="autoZero"/>
        <c:crossBetween val="between"/>
      </c:valAx>
    </c:plotArea>
    <c:plotVisOnly val="1"/>
    <c:dispBlanksAs val="gap"/>
    <c:showDLblsOverMax val="0"/>
  </c:chart>
  <c:spPr>
    <a:solidFill>
      <a:srgbClr val="E8E8E8"/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4904274621463154E-2"/>
          <c:y val="5.4163146978514091E-2"/>
          <c:w val="0.98509586762736667"/>
          <c:h val="0.8239053997648292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rgbClr val="0F6FC6"/>
            </a:solidFill>
          </c:spPr>
          <c:invertIfNegative val="0"/>
          <c:dLbls>
            <c:dLbl>
              <c:idx val="0"/>
              <c:layout>
                <c:manualLayout>
                  <c:x val="1.5147899454703075E-2"/>
                  <c:y val="-3.1908160713381602E-2"/>
                </c:manualLayout>
              </c:layout>
              <c:tx>
                <c:rich>
                  <a:bodyPr/>
                  <a:lstStyle/>
                  <a:p>
                    <a:r>
                      <a:rPr lang="en-US" sz="1000" b="1" dirty="0" smtClean="0">
                        <a:latin typeface="Times New Roman" pitchFamily="18" charset="0"/>
                        <a:cs typeface="Times New Roman" pitchFamily="18" charset="0"/>
                      </a:rPr>
                      <a:t>6</a:t>
                    </a:r>
                    <a:r>
                      <a:rPr lang="ru-RU" sz="1000" b="1" dirty="0" smtClean="0">
                        <a:latin typeface="Times New Roman" pitchFamily="18" charset="0"/>
                        <a:cs typeface="Times New Roman" pitchFamily="18" charset="0"/>
                      </a:rPr>
                      <a:t>2 847</a:t>
                    </a:r>
                    <a:endParaRPr lang="en-US" sz="8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9670737193201944E-3"/>
                  <c:y val="-1.46140733910327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393414743864025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Дневной стационар</c:v>
                </c:pt>
                <c:pt idx="1">
                  <c:v>Онкология</c:v>
                </c:pt>
                <c:pt idx="2">
                  <c:v>Гепатит С</c:v>
                </c:pt>
                <c:pt idx="3">
                  <c:v>ЭКО</c:v>
                </c:pt>
              </c:strCache>
            </c:strRef>
          </c:cat>
          <c:val>
            <c:numRef>
              <c:f>Лист1!$B$2:$B$5</c:f>
              <c:numCache>
                <c:formatCode>#,##0</c:formatCode>
                <c:ptCount val="4"/>
                <c:pt idx="0">
                  <c:v>62847</c:v>
                </c:pt>
                <c:pt idx="1">
                  <c:v>12206</c:v>
                </c:pt>
                <c:pt idx="2">
                  <c:v>2257</c:v>
                </c:pt>
                <c:pt idx="3">
                  <c:v>850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3672399836664776E-2"/>
                  <c:y val="-5.8452317953322473E-2"/>
                </c:manualLayout>
              </c:layout>
              <c:tx>
                <c:rich>
                  <a:bodyPr/>
                  <a:lstStyle/>
                  <a:p>
                    <a:r>
                      <a:rPr lang="en-US" sz="1000" b="1" dirty="0" smtClean="0">
                        <a:latin typeface="Times New Roman" pitchFamily="18" charset="0"/>
                        <a:cs typeface="Times New Roman" pitchFamily="18" charset="0"/>
                      </a:rPr>
                      <a:t>64 851</a:t>
                    </a:r>
                    <a:endParaRPr lang="en-US" sz="1000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93414743864038E-2"/>
                  <c:y val="-4.87135779701091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0450610578980156E-2"/>
                  <c:y val="-8.9307194594200869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Дневной стационар</c:v>
                </c:pt>
                <c:pt idx="1">
                  <c:v>Онкология</c:v>
                </c:pt>
                <c:pt idx="2">
                  <c:v>Гепатит С</c:v>
                </c:pt>
                <c:pt idx="3">
                  <c:v>ЭКО</c:v>
                </c:pt>
              </c:strCache>
            </c:strRef>
          </c:cat>
          <c:val>
            <c:numRef>
              <c:f>Лист1!$C$2:$C$5</c:f>
              <c:numCache>
                <c:formatCode>#,##0</c:formatCode>
                <c:ptCount val="4"/>
                <c:pt idx="0">
                  <c:v>64851</c:v>
                </c:pt>
                <c:pt idx="1">
                  <c:v>14743</c:v>
                </c:pt>
                <c:pt idx="2">
                  <c:v>2253</c:v>
                </c:pt>
                <c:pt idx="3">
                  <c:v>845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50249216"/>
        <c:axId val="127025152"/>
        <c:axId val="0"/>
      </c:bar3DChart>
      <c:catAx>
        <c:axId val="5024921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000" b="1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27025152"/>
        <c:crosses val="autoZero"/>
        <c:auto val="1"/>
        <c:lblAlgn val="ctr"/>
        <c:lblOffset val="100"/>
        <c:noMultiLvlLbl val="0"/>
      </c:catAx>
      <c:valAx>
        <c:axId val="127025152"/>
        <c:scaling>
          <c:orientation val="minMax"/>
          <c:min val="0"/>
        </c:scaling>
        <c:delete val="1"/>
        <c:axPos val="l"/>
        <c:majorGridlines/>
        <c:numFmt formatCode="#,##0" sourceLinked="1"/>
        <c:majorTickMark val="out"/>
        <c:minorTickMark val="none"/>
        <c:tickLblPos val="nextTo"/>
        <c:crossAx val="50249216"/>
        <c:crosses val="autoZero"/>
        <c:crossBetween val="between"/>
      </c:valAx>
    </c:plotArea>
    <c:plotVisOnly val="1"/>
    <c:dispBlanksAs val="gap"/>
    <c:showDLblsOverMax val="0"/>
  </c:chart>
  <c:spPr>
    <a:solidFill>
      <a:srgbClr val="E8E8E8"/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1147910589457874E-2"/>
          <c:y val="2.7554853867063408E-2"/>
          <c:w val="0.92549670375508941"/>
          <c:h val="0.8436873167755910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rgbClr val="0F6FC6"/>
            </a:solidFill>
          </c:spPr>
          <c:invertIfNegative val="0"/>
          <c:cat>
            <c:strRef>
              <c:f>Лист1!$A$2</c:f>
              <c:strCache>
                <c:ptCount val="1"/>
                <c:pt idx="0">
                  <c:v>вызовы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270622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cat>
            <c:strRef>
              <c:f>Лист1!$A$2</c:f>
              <c:strCache>
                <c:ptCount val="1"/>
                <c:pt idx="0">
                  <c:v>вызовы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252999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50253824"/>
        <c:axId val="127026880"/>
        <c:axId val="0"/>
      </c:bar3DChart>
      <c:catAx>
        <c:axId val="5025382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000" b="1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27026880"/>
        <c:crosses val="autoZero"/>
        <c:auto val="1"/>
        <c:lblAlgn val="ctr"/>
        <c:lblOffset val="100"/>
        <c:noMultiLvlLbl val="0"/>
      </c:catAx>
      <c:valAx>
        <c:axId val="127026880"/>
        <c:scaling>
          <c:orientation val="minMax"/>
          <c:min val="0"/>
        </c:scaling>
        <c:delete val="1"/>
        <c:axPos val="l"/>
        <c:majorGridlines/>
        <c:numFmt formatCode="#,##0" sourceLinked="1"/>
        <c:majorTickMark val="out"/>
        <c:minorTickMark val="none"/>
        <c:tickLblPos val="nextTo"/>
        <c:crossAx val="50253824"/>
        <c:crosses val="autoZero"/>
        <c:crossBetween val="between"/>
      </c:valAx>
    </c:plotArea>
    <c:plotVisOnly val="1"/>
    <c:dispBlanksAs val="gap"/>
    <c:showDLblsOverMax val="0"/>
  </c:chart>
  <c:spPr>
    <a:solidFill>
      <a:srgbClr val="E8E8E8"/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8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8978838582677361E-3"/>
          <c:y val="4.3726240518643301E-2"/>
          <c:w val="0.98174671916010503"/>
          <c:h val="0.7380982722661574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0F6FC6"/>
            </a:solidFill>
          </c:spPr>
          <c:invertIfNegative val="0"/>
          <c:dLbls>
            <c:dLbl>
              <c:idx val="0"/>
              <c:layout>
                <c:manualLayout>
                  <c:x val="3.2616469816272998E-3"/>
                  <c:y val="-4.707742674272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8485892388451467E-3"/>
                  <c:y val="-1.60826785079674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6687171916010721E-3"/>
                  <c:y val="-7.90762205956787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6.9619422572180423E-4"/>
                  <c:y val="-1.66173677994637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7795275590551029E-3"/>
                  <c:y val="-5.75450600022255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2.0833333333333359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6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Лист1!$A$2:$A$50</c:f>
              <c:strCache>
                <c:ptCount val="49"/>
                <c:pt idx="0">
                  <c:v> Абыйская ЦРБ</c:v>
                </c:pt>
                <c:pt idx="1">
                  <c:v>ФГБНУ ЯНЦ КМП</c:v>
                </c:pt>
                <c:pt idx="2">
                  <c:v> Олекминская ЦРБ</c:v>
                </c:pt>
                <c:pt idx="3">
                  <c:v> Верхневилюйская ЦРБ</c:v>
                </c:pt>
                <c:pt idx="4">
                  <c:v> Верхнеколымская ЦРБ</c:v>
                </c:pt>
                <c:pt idx="5">
                  <c:v> Момская ЦРБ</c:v>
                </c:pt>
                <c:pt idx="6">
                  <c:v> Аллаиховская ЦРБ</c:v>
                </c:pt>
                <c:pt idx="7">
                  <c:v> Сунтарская ЦРБ</c:v>
                </c:pt>
                <c:pt idx="8">
                  <c:v> Среднеколымская ЦРБ</c:v>
                </c:pt>
                <c:pt idx="9">
                  <c:v> Таттинская ЦРБ</c:v>
                </c:pt>
                <c:pt idx="10">
                  <c:v> Усть-Майская ЦРБ</c:v>
                </c:pt>
                <c:pt idx="11">
                  <c:v> Нюрбинская ЦРБ</c:v>
                </c:pt>
                <c:pt idx="12">
                  <c:v> Эвено-Бытантайская ЦРБ</c:v>
                </c:pt>
                <c:pt idx="13">
                  <c:v> Жиганская ЦРБ </c:v>
                </c:pt>
                <c:pt idx="14">
                  <c:v> Оймяконская ЦРБ</c:v>
                </c:pt>
                <c:pt idx="15">
                  <c:v>ООО Клиника профессора</c:v>
                </c:pt>
                <c:pt idx="16">
                  <c:v> Намская ЦРБ</c:v>
                </c:pt>
                <c:pt idx="17">
                  <c:v> ДИКБ</c:v>
                </c:pt>
                <c:pt idx="18">
                  <c:v> Чурапчинская ЦРБ</c:v>
                </c:pt>
                <c:pt idx="19">
                  <c:v> МЦ Горная ЦРБ</c:v>
                </c:pt>
                <c:pt idx="20">
                  <c:v>ФГБУЗ ДВОМЦ ФМБА России</c:v>
                </c:pt>
                <c:pt idx="21">
                  <c:v> Вилюйская ЦРБ</c:v>
                </c:pt>
                <c:pt idx="22">
                  <c:v> Томпонская ЦРБ</c:v>
                </c:pt>
                <c:pt idx="23">
                  <c:v> ЯРОКБ</c:v>
                </c:pt>
                <c:pt idx="24">
                  <c:v> ЯРКВД</c:v>
                </c:pt>
                <c:pt idx="25">
                  <c:v> РБ №2 - ЦЭМП</c:v>
                </c:pt>
                <c:pt idx="26">
                  <c:v> Оленекская ЦРБ</c:v>
                </c:pt>
                <c:pt idx="27">
                  <c:v> Мирнинская ЦРБ</c:v>
                </c:pt>
                <c:pt idx="28">
                  <c:v> Нерюнгринская ЦРБ</c:v>
                </c:pt>
                <c:pt idx="29">
                  <c:v> Айхальская ГБ</c:v>
                </c:pt>
                <c:pt idx="30">
                  <c:v> Булунская ЦРБ</c:v>
                </c:pt>
                <c:pt idx="31">
                  <c:v> Алданская ЦРБ</c:v>
                </c:pt>
                <c:pt idx="32">
                  <c:v> Ленская ЦРБ</c:v>
                </c:pt>
                <c:pt idx="33">
                  <c:v> ЯРКБ</c:v>
                </c:pt>
                <c:pt idx="34">
                  <c:v> Усть-Янская ЦРБ</c:v>
                </c:pt>
                <c:pt idx="35">
                  <c:v> РБ №1-НЦМ</c:v>
                </c:pt>
                <c:pt idx="36">
                  <c:v> Мегино-Кангаласская ЦРБ</c:v>
                </c:pt>
                <c:pt idx="37">
                  <c:v> Хангаласская ЦРБ</c:v>
                </c:pt>
                <c:pt idx="38">
                  <c:v> ЯРОД</c:v>
                </c:pt>
                <c:pt idx="39">
                  <c:v> Усть-Алданская ЦРБ </c:v>
                </c:pt>
                <c:pt idx="40">
                  <c:v> РKБ №3</c:v>
                </c:pt>
                <c:pt idx="41">
                  <c:v> Кобяйская ЦРБ</c:v>
                </c:pt>
                <c:pt idx="42">
                  <c:v> Анабарская ЦРБ</c:v>
                </c:pt>
                <c:pt idx="43">
                  <c:v> Амгинская ЦРБ</c:v>
                </c:pt>
                <c:pt idx="44">
                  <c:v> Нижнеколымская ЦРБ</c:v>
                </c:pt>
                <c:pt idx="45">
                  <c:v> ЯГБ №3</c:v>
                </c:pt>
                <c:pt idx="46">
                  <c:v> ЯГБ №2</c:v>
                </c:pt>
                <c:pt idx="47">
                  <c:v> Верхоянская ЦРБ</c:v>
                </c:pt>
                <c:pt idx="48">
                  <c:v> «РЦМРИСМ»</c:v>
                </c:pt>
              </c:strCache>
            </c:strRef>
          </c:cat>
          <c:val>
            <c:numRef>
              <c:f>Лист1!$B$2:$B$50</c:f>
              <c:numCache>
                <c:formatCode>0.0%</c:formatCode>
                <c:ptCount val="49"/>
                <c:pt idx="0">
                  <c:v>0.24311703117460232</c:v>
                </c:pt>
                <c:pt idx="1">
                  <c:v>0.22</c:v>
                </c:pt>
                <c:pt idx="2">
                  <c:v>0.21869409660107333</c:v>
                </c:pt>
                <c:pt idx="3">
                  <c:v>0.20638450350353152</c:v>
                </c:pt>
                <c:pt idx="4">
                  <c:v>0.20397084684570277</c:v>
                </c:pt>
                <c:pt idx="5">
                  <c:v>0.20384737092583122</c:v>
                </c:pt>
                <c:pt idx="6">
                  <c:v>0.19792644315870497</c:v>
                </c:pt>
                <c:pt idx="7">
                  <c:v>0.19453808212011078</c:v>
                </c:pt>
                <c:pt idx="8">
                  <c:v>0.19266242625392282</c:v>
                </c:pt>
                <c:pt idx="9">
                  <c:v>0.19016110155649954</c:v>
                </c:pt>
                <c:pt idx="10">
                  <c:v>0.18633402635448518</c:v>
                </c:pt>
                <c:pt idx="11">
                  <c:v>0.1861053997581375</c:v>
                </c:pt>
                <c:pt idx="12">
                  <c:v>0.18373493975903615</c:v>
                </c:pt>
                <c:pt idx="13">
                  <c:v>0.18201284796573874</c:v>
                </c:pt>
                <c:pt idx="14">
                  <c:v>0.18101265822784809</c:v>
                </c:pt>
                <c:pt idx="15">
                  <c:v>0.18072289156626506</c:v>
                </c:pt>
                <c:pt idx="16">
                  <c:v>0.17750906981461353</c:v>
                </c:pt>
                <c:pt idx="17">
                  <c:v>0.17516415604480495</c:v>
                </c:pt>
                <c:pt idx="18">
                  <c:v>0.17426575337509362</c:v>
                </c:pt>
                <c:pt idx="19">
                  <c:v>0.17202572347266881</c:v>
                </c:pt>
                <c:pt idx="20">
                  <c:v>0.17090395480225989</c:v>
                </c:pt>
                <c:pt idx="21">
                  <c:v>0.16900247320692499</c:v>
                </c:pt>
                <c:pt idx="22">
                  <c:v>0.16764857695796706</c:v>
                </c:pt>
                <c:pt idx="23">
                  <c:v>0.16377864728898825</c:v>
                </c:pt>
                <c:pt idx="24">
                  <c:v>0.16229838709677419</c:v>
                </c:pt>
                <c:pt idx="25">
                  <c:v>0.16135084427767354</c:v>
                </c:pt>
                <c:pt idx="26">
                  <c:v>0.16119940906326202</c:v>
                </c:pt>
                <c:pt idx="27">
                  <c:v>0.15769041983326462</c:v>
                </c:pt>
                <c:pt idx="28">
                  <c:v>0.15693476679095783</c:v>
                </c:pt>
                <c:pt idx="29">
                  <c:v>0.15579273644659958</c:v>
                </c:pt>
                <c:pt idx="30">
                  <c:v>0.15545590433482809</c:v>
                </c:pt>
                <c:pt idx="31">
                  <c:v>0.15303550701576735</c:v>
                </c:pt>
                <c:pt idx="32">
                  <c:v>0.15196598283579443</c:v>
                </c:pt>
                <c:pt idx="33">
                  <c:v>0.15083440308087293</c:v>
                </c:pt>
                <c:pt idx="34">
                  <c:v>0.14654491733023822</c:v>
                </c:pt>
                <c:pt idx="35">
                  <c:v>0.1453818181818182</c:v>
                </c:pt>
                <c:pt idx="36">
                  <c:v>0.14404575894807417</c:v>
                </c:pt>
                <c:pt idx="37">
                  <c:v>0.14332375219257676</c:v>
                </c:pt>
                <c:pt idx="38">
                  <c:v>0.14107123612458239</c:v>
                </c:pt>
                <c:pt idx="39">
                  <c:v>0.13973629088512496</c:v>
                </c:pt>
                <c:pt idx="40">
                  <c:v>0.13916730917501927</c:v>
                </c:pt>
                <c:pt idx="41">
                  <c:v>0.13735783027121609</c:v>
                </c:pt>
                <c:pt idx="42">
                  <c:v>0.13620071684587814</c:v>
                </c:pt>
                <c:pt idx="43">
                  <c:v>0.13332074413964995</c:v>
                </c:pt>
                <c:pt idx="44">
                  <c:v>0.13165156199161465</c:v>
                </c:pt>
                <c:pt idx="45">
                  <c:v>0.1174496644295302</c:v>
                </c:pt>
                <c:pt idx="46">
                  <c:v>0.11616161616161616</c:v>
                </c:pt>
                <c:pt idx="47">
                  <c:v>0.11229779871888529</c:v>
                </c:pt>
                <c:pt idx="48">
                  <c:v>0.10921501706484642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16108288"/>
        <c:axId val="315563328"/>
        <c:axId val="0"/>
      </c:bar3DChart>
      <c:catAx>
        <c:axId val="31610828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5400000" vert="horz"/>
          <a:lstStyle/>
          <a:p>
            <a:pPr>
              <a:defRPr sz="800" b="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315563328"/>
        <c:crosses val="autoZero"/>
        <c:auto val="1"/>
        <c:lblAlgn val="ctr"/>
        <c:lblOffset val="100"/>
        <c:noMultiLvlLbl val="0"/>
      </c:catAx>
      <c:valAx>
        <c:axId val="315563328"/>
        <c:scaling>
          <c:orientation val="minMax"/>
          <c:min val="0"/>
        </c:scaling>
        <c:delete val="1"/>
        <c:axPos val="l"/>
        <c:majorGridlines/>
        <c:numFmt formatCode="0.0%" sourceLinked="1"/>
        <c:majorTickMark val="out"/>
        <c:minorTickMark val="none"/>
        <c:tickLblPos val="nextTo"/>
        <c:crossAx val="316108288"/>
        <c:crosses val="autoZero"/>
        <c:crossBetween val="between"/>
      </c:valAx>
    </c:plotArea>
    <c:plotVisOnly val="1"/>
    <c:dispBlanksAs val="gap"/>
    <c:showDLblsOverMax val="0"/>
  </c:chart>
  <c:spPr>
    <a:solidFill>
      <a:srgbClr val="E8E8E8"/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8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8978838582677361E-3"/>
          <c:y val="4.3726240518643301E-2"/>
          <c:w val="0.98174671916010503"/>
          <c:h val="0.7380982722661574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0F6FC6"/>
            </a:solidFill>
          </c:spPr>
          <c:invertIfNegative val="0"/>
          <c:dLbls>
            <c:dLbl>
              <c:idx val="0"/>
              <c:layout>
                <c:manualLayout>
                  <c:x val="3.0899050385416835E-2"/>
                  <c:y val="-5.9415126376210187E-2"/>
                </c:manualLayout>
              </c:layout>
              <c:tx>
                <c:rich>
                  <a:bodyPr/>
                  <a:lstStyle/>
                  <a:p>
                    <a:r>
                      <a:rPr lang="ru-RU" sz="1000" dirty="0" smtClean="0"/>
                      <a:t>12,5</a:t>
                    </a:r>
                    <a:r>
                      <a:rPr lang="en-US" sz="1000" dirty="0" smtClean="0"/>
                      <a:t>%</a:t>
                    </a:r>
                    <a:endParaRPr lang="en-US" sz="10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0375386354262085E-3"/>
                  <c:y val="-0.10498217702361679"/>
                </c:manualLayout>
              </c:layout>
              <c:tx>
                <c:rich>
                  <a:bodyPr/>
                  <a:lstStyle/>
                  <a:p>
                    <a:r>
                      <a:rPr lang="en-US" sz="1000" dirty="0" smtClean="0"/>
                      <a:t>1</a:t>
                    </a:r>
                    <a:r>
                      <a:rPr lang="ru-RU" sz="1000" dirty="0" smtClean="0"/>
                      <a:t>0,9</a:t>
                    </a:r>
                    <a:r>
                      <a:rPr lang="en-US" sz="1000" dirty="0" smtClean="0"/>
                      <a:t>%</a:t>
                    </a:r>
                    <a:endParaRPr lang="ru-RU" sz="1000" dirty="0" smtClean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5202236703253144E-3"/>
                  <c:y val="-8.085080032881857E-2"/>
                </c:manualLayout>
              </c:layout>
              <c:tx>
                <c:rich>
                  <a:bodyPr/>
                  <a:lstStyle/>
                  <a:p>
                    <a:r>
                      <a:rPr lang="ru-RU" sz="1000" dirty="0" smtClean="0"/>
                      <a:t>0,0</a:t>
                    </a:r>
                    <a:r>
                      <a:rPr lang="en-US" sz="1000" dirty="0" smtClean="0"/>
                      <a:t>%</a:t>
                    </a:r>
                    <a:endParaRPr lang="en-US" sz="10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6.9619422572180423E-4"/>
                  <c:y val="-1.66173677994637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7795275590551029E-3"/>
                  <c:y val="-5.75450600022255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2.0833333333333359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РБ №2 - ЦЭМП</c:v>
                </c:pt>
                <c:pt idx="1">
                  <c:v>РБ №1-НЦМ </c:v>
                </c:pt>
                <c:pt idx="2">
                  <c:v>Нерюнгринская ЦРБ</c:v>
                </c:pt>
              </c:strCache>
            </c:strRef>
          </c:cat>
          <c:val>
            <c:numRef>
              <c:f>Лист1!$B$2:$B$4</c:f>
              <c:numCache>
                <c:formatCode>0.0%</c:formatCode>
                <c:ptCount val="3"/>
                <c:pt idx="0">
                  <c:v>0.125</c:v>
                </c:pt>
                <c:pt idx="1">
                  <c:v>0.10874200426439233</c:v>
                </c:pt>
                <c:pt idx="2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16262400"/>
        <c:axId val="316676864"/>
        <c:axId val="0"/>
      </c:bar3DChart>
      <c:catAx>
        <c:axId val="31626240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5400000" vert="horz"/>
          <a:lstStyle/>
          <a:p>
            <a:pPr>
              <a:defRPr sz="800" b="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316676864"/>
        <c:crosses val="autoZero"/>
        <c:auto val="1"/>
        <c:lblAlgn val="ctr"/>
        <c:lblOffset val="100"/>
        <c:noMultiLvlLbl val="0"/>
      </c:catAx>
      <c:valAx>
        <c:axId val="316676864"/>
        <c:scaling>
          <c:orientation val="minMax"/>
          <c:min val="0"/>
        </c:scaling>
        <c:delete val="1"/>
        <c:axPos val="l"/>
        <c:majorGridlines/>
        <c:numFmt formatCode="0.0%" sourceLinked="1"/>
        <c:majorTickMark val="out"/>
        <c:minorTickMark val="none"/>
        <c:tickLblPos val="nextTo"/>
        <c:crossAx val="316262400"/>
        <c:crosses val="autoZero"/>
        <c:crossBetween val="between"/>
      </c:valAx>
    </c:plotArea>
    <c:plotVisOnly val="1"/>
    <c:dispBlanksAs val="gap"/>
    <c:showDLblsOverMax val="0"/>
  </c:chart>
  <c:spPr>
    <a:solidFill>
      <a:srgbClr val="E8E8E8"/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8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8978838582677361E-3"/>
          <c:y val="4.3726240518643301E-2"/>
          <c:w val="0.98174671916010503"/>
          <c:h val="0.7380982722661574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0F6FC6"/>
            </a:solidFill>
          </c:spPr>
          <c:invertIfNegative val="0"/>
          <c:dLbls>
            <c:dLbl>
              <c:idx val="0"/>
              <c:layout>
                <c:manualLayout>
                  <c:x val="-0.11041513967242325"/>
                  <c:y val="6.1559363903041413E-3"/>
                </c:manualLayout>
              </c:layout>
              <c:tx>
                <c:rich>
                  <a:bodyPr/>
                  <a:lstStyle/>
                  <a:p>
                    <a:r>
                      <a:rPr lang="ru-RU" sz="1000" dirty="0" smtClean="0"/>
                      <a:t>10,0</a:t>
                    </a:r>
                    <a:r>
                      <a:rPr lang="en-US" sz="1000" dirty="0" smtClean="0"/>
                      <a:t>%</a:t>
                    </a:r>
                    <a:endParaRPr lang="en-US" sz="10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7856329781820324E-3"/>
                  <c:y val="-6.3951639247163225E-2"/>
                </c:manualLayout>
              </c:layout>
              <c:tx>
                <c:rich>
                  <a:bodyPr/>
                  <a:lstStyle/>
                  <a:p>
                    <a:r>
                      <a:rPr lang="ru-RU" sz="1000" dirty="0" smtClean="0"/>
                      <a:t>0,0</a:t>
                    </a:r>
                    <a:r>
                      <a:rPr lang="en-US" sz="1000" dirty="0" smtClean="0"/>
                      <a:t>%</a:t>
                    </a:r>
                    <a:endParaRPr lang="en-US" sz="10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5202236703253144E-3"/>
                  <c:y val="-8.085080032881857E-2"/>
                </c:manualLayout>
              </c:layout>
              <c:tx>
                <c:rich>
                  <a:bodyPr/>
                  <a:lstStyle/>
                  <a:p>
                    <a:r>
                      <a:rPr lang="en-US" sz="1000" dirty="0"/>
                      <a:t>4,7%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6.9619422572180423E-4"/>
                  <c:y val="-1.66173677994637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7795275590551029E-3"/>
                  <c:y val="-5.75450600022255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2.0833333333333359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РБ №1-НЦМ </c:v>
                </c:pt>
                <c:pt idx="1">
                  <c:v>РБ №2 - ЦЭМП</c:v>
                </c:pt>
              </c:strCache>
            </c:strRef>
          </c:cat>
          <c:val>
            <c:numRef>
              <c:f>Лист1!$B$2:$B$3</c:f>
              <c:numCache>
                <c:formatCode>0.0%</c:formatCode>
                <c:ptCount val="2"/>
                <c:pt idx="0">
                  <c:v>9.9744245524296671E-2</c:v>
                </c:pt>
                <c:pt idx="1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16263424"/>
        <c:axId val="315597952"/>
        <c:axId val="0"/>
      </c:bar3DChart>
      <c:catAx>
        <c:axId val="3162634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/>
            </a:pPr>
            <a:endParaRPr lang="ru-RU"/>
          </a:p>
        </c:txPr>
        <c:crossAx val="315597952"/>
        <c:crosses val="autoZero"/>
        <c:auto val="1"/>
        <c:lblAlgn val="ctr"/>
        <c:lblOffset val="100"/>
        <c:noMultiLvlLbl val="0"/>
      </c:catAx>
      <c:valAx>
        <c:axId val="315597952"/>
        <c:scaling>
          <c:orientation val="minMax"/>
          <c:min val="0"/>
        </c:scaling>
        <c:delete val="1"/>
        <c:axPos val="l"/>
        <c:majorGridlines/>
        <c:numFmt formatCode="0.0%" sourceLinked="1"/>
        <c:majorTickMark val="out"/>
        <c:minorTickMark val="none"/>
        <c:tickLblPos val="nextTo"/>
        <c:crossAx val="316263424"/>
        <c:crosses val="autoZero"/>
        <c:crossBetween val="between"/>
      </c:valAx>
    </c:plotArea>
    <c:plotVisOnly val="1"/>
    <c:dispBlanksAs val="gap"/>
    <c:showDLblsOverMax val="0"/>
  </c:chart>
  <c:spPr>
    <a:solidFill>
      <a:srgbClr val="E8E8E8"/>
    </a:solidFill>
  </c:spPr>
  <c:txPr>
    <a:bodyPr/>
    <a:lstStyle/>
    <a:p>
      <a:pPr>
        <a:defRPr sz="1000"/>
      </a:pPr>
      <a:endParaRPr lang="ru-RU"/>
    </a:p>
  </c:txPr>
  <c:externalData r:id="rId1">
    <c:autoUpdate val="0"/>
  </c:externalData>
  <c:userShapes r:id="rId2"/>
</c:chartSpac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gif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gif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B7C0A6F-9C2C-42C9-9118-D31F348E3AC0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2AD38B4-F5D4-4CED-B6EA-325664183977}">
      <dgm:prSet phldrT="[Текст]" custT="1"/>
      <dgm:spPr>
        <a:solidFill>
          <a:srgbClr val="2D4293"/>
        </a:solidFill>
      </dgm:spPr>
      <dgm:t>
        <a:bodyPr/>
        <a:lstStyle/>
        <a:p>
          <a:r>
            <a:rPr lang="ru-RU" sz="2400" b="1" dirty="0" smtClean="0">
              <a:solidFill>
                <a:schemeClr val="bg1"/>
              </a:solidFill>
              <a:latin typeface="Montserrat Bold"/>
              <a:ea typeface="Montserrat Bold"/>
              <a:cs typeface="Montserrat Bold"/>
            </a:rPr>
            <a:t>2025 год</a:t>
          </a:r>
          <a:endParaRPr lang="ru-RU" sz="2400" dirty="0"/>
        </a:p>
      </dgm:t>
    </dgm:pt>
    <dgm:pt modelId="{3F2F4587-B13A-40C4-996E-7AE52355E57E}" type="parTrans" cxnId="{3EBBED30-25BA-4C96-9C8D-E3BFF21FDE3E}">
      <dgm:prSet/>
      <dgm:spPr/>
      <dgm:t>
        <a:bodyPr/>
        <a:lstStyle/>
        <a:p>
          <a:endParaRPr lang="ru-RU"/>
        </a:p>
      </dgm:t>
    </dgm:pt>
    <dgm:pt modelId="{10345A1B-D18B-4981-86B6-315BD7B1F5E4}" type="sibTrans" cxnId="{3EBBED30-25BA-4C96-9C8D-E3BFF21FDE3E}">
      <dgm:prSet/>
      <dgm:spPr/>
      <dgm:t>
        <a:bodyPr/>
        <a:lstStyle/>
        <a:p>
          <a:endParaRPr lang="ru-RU"/>
        </a:p>
      </dgm:t>
    </dgm:pt>
    <dgm:pt modelId="{7C47C4E8-52B8-4EF2-BE12-292027CE50CB}">
      <dgm:prSet phldrT="[Текст]" custT="1"/>
      <dgm:spPr/>
      <dgm:t>
        <a:bodyPr/>
        <a:lstStyle/>
        <a:p>
          <a:pPr algn="l">
            <a:buClrTx/>
            <a:buSzTx/>
            <a:buFontTx/>
            <a:buNone/>
          </a:pPr>
          <a:r>
            <a:rPr lang="ru-RU" sz="1400" b="1" dirty="0" smtClean="0">
              <a:solidFill>
                <a:schemeClr val="tx1"/>
              </a:solidFill>
              <a:latin typeface="+mn-lt"/>
              <a:ea typeface="Montserrat Regular"/>
              <a:cs typeface="Montserrat Bold"/>
            </a:rPr>
            <a:t>248 963 </a:t>
          </a:r>
          <a:r>
            <a:rPr lang="ru-RU" sz="1400" b="0" dirty="0" smtClean="0">
              <a:solidFill>
                <a:schemeClr val="tx1"/>
              </a:solidFill>
              <a:latin typeface="+mn-lt"/>
              <a:ea typeface="Montserrat Regular"/>
              <a:cs typeface="Montserrat Bold"/>
            </a:rPr>
            <a:t>посещения </a:t>
          </a:r>
          <a:r>
            <a:rPr lang="ru-RU" sz="1400" b="0" dirty="0">
              <a:solidFill>
                <a:schemeClr val="tx1"/>
              </a:solidFill>
              <a:latin typeface="+mn-lt"/>
              <a:ea typeface="Montserrat Regular"/>
              <a:cs typeface="Montserrat Bold"/>
            </a:rPr>
            <a:t>в рамках </a:t>
          </a:r>
          <a:r>
            <a:rPr lang="ru-RU" sz="1400" b="0" dirty="0" smtClean="0">
              <a:solidFill>
                <a:schemeClr val="tx1"/>
              </a:solidFill>
              <a:latin typeface="+mn-lt"/>
              <a:ea typeface="Montserrat Regular"/>
              <a:cs typeface="Montserrat Bold"/>
            </a:rPr>
            <a:t>ПМО</a:t>
          </a:r>
          <a:endParaRPr lang="ru-RU" sz="1400" dirty="0">
            <a:solidFill>
              <a:srgbClr val="00B050"/>
            </a:solidFill>
            <a:latin typeface="+mn-lt"/>
          </a:endParaRPr>
        </a:p>
      </dgm:t>
    </dgm:pt>
    <dgm:pt modelId="{40979EAB-CE15-44C7-A5AA-B8A85EEC0200}" type="parTrans" cxnId="{89BF3EE7-7CD3-4B84-80FB-EA4F01EE6318}">
      <dgm:prSet/>
      <dgm:spPr/>
      <dgm:t>
        <a:bodyPr/>
        <a:lstStyle/>
        <a:p>
          <a:endParaRPr lang="ru-RU"/>
        </a:p>
      </dgm:t>
    </dgm:pt>
    <dgm:pt modelId="{01826CF9-D9A8-407A-9050-D952B8484ABB}" type="sibTrans" cxnId="{89BF3EE7-7CD3-4B84-80FB-EA4F01EE6318}">
      <dgm:prSet/>
      <dgm:spPr/>
      <dgm:t>
        <a:bodyPr/>
        <a:lstStyle/>
        <a:p>
          <a:endParaRPr lang="ru-RU"/>
        </a:p>
      </dgm:t>
    </dgm:pt>
    <dgm:pt modelId="{9DDDE16A-11FB-4217-B8CC-6518FC9684EB}">
      <dgm:prSet phldrT="[Текст]" custT="1"/>
      <dgm:spPr/>
      <dgm:t>
        <a:bodyPr/>
        <a:lstStyle/>
        <a:p>
          <a:pPr algn="l">
            <a:buClrTx/>
            <a:buSzTx/>
            <a:buFontTx/>
            <a:buNone/>
          </a:pPr>
          <a:r>
            <a:rPr lang="ru-RU" sz="1400" b="1" dirty="0" smtClean="0">
              <a:solidFill>
                <a:schemeClr val="tx1"/>
              </a:solidFill>
              <a:latin typeface="+mn-lt"/>
              <a:ea typeface="Montserrat Regular"/>
              <a:cs typeface="Montserrat Bold"/>
            </a:rPr>
            <a:t>403 500 </a:t>
          </a:r>
          <a:r>
            <a:rPr lang="ru-RU" sz="1400" dirty="0" smtClean="0">
              <a:solidFill>
                <a:schemeClr val="tx1"/>
              </a:solidFill>
              <a:latin typeface="+mn-lt"/>
              <a:ea typeface="Montserrat Regular"/>
              <a:cs typeface="Montserrat Bold"/>
            </a:rPr>
            <a:t>для </a:t>
          </a:r>
          <a:r>
            <a:rPr lang="ru-RU" sz="1400" dirty="0">
              <a:solidFill>
                <a:schemeClr val="tx1"/>
              </a:solidFill>
              <a:latin typeface="+mn-lt"/>
              <a:ea typeface="Montserrat Regular"/>
              <a:cs typeface="Montserrat Bold"/>
            </a:rPr>
            <a:t>комплексных </a:t>
          </a:r>
          <a:r>
            <a:rPr lang="ru-RU" sz="1400" dirty="0" smtClean="0">
              <a:solidFill>
                <a:schemeClr val="tx1"/>
              </a:solidFill>
              <a:latin typeface="+mn-lt"/>
              <a:ea typeface="Montserrat Regular"/>
              <a:cs typeface="Montserrat Bold"/>
            </a:rPr>
            <a:t>посещений ДОГВН</a:t>
          </a:r>
          <a:endParaRPr lang="ru-RU" sz="1400" dirty="0">
            <a:solidFill>
              <a:srgbClr val="00B050"/>
            </a:solidFill>
            <a:latin typeface="+mn-lt"/>
          </a:endParaRPr>
        </a:p>
      </dgm:t>
    </dgm:pt>
    <dgm:pt modelId="{BE8BC1AD-B3AC-446B-B403-4ADC368E2045}" type="parTrans" cxnId="{5082D91C-6246-4865-8C9E-B5270A0FDE8D}">
      <dgm:prSet/>
      <dgm:spPr/>
      <dgm:t>
        <a:bodyPr/>
        <a:lstStyle/>
        <a:p>
          <a:endParaRPr lang="ru-RU"/>
        </a:p>
      </dgm:t>
    </dgm:pt>
    <dgm:pt modelId="{7985C758-75B6-46A2-B853-9612E153AD4C}" type="sibTrans" cxnId="{5082D91C-6246-4865-8C9E-B5270A0FDE8D}">
      <dgm:prSet/>
      <dgm:spPr/>
      <dgm:t>
        <a:bodyPr/>
        <a:lstStyle/>
        <a:p>
          <a:endParaRPr lang="ru-RU"/>
        </a:p>
      </dgm:t>
    </dgm:pt>
    <dgm:pt modelId="{0DC34C36-EFB9-4F12-8124-4991BCB3C877}">
      <dgm:prSet phldrT="[Текст]" custT="1"/>
      <dgm:spPr>
        <a:solidFill>
          <a:srgbClr val="2D4293"/>
        </a:solidFill>
      </dgm:spPr>
      <dgm:t>
        <a:bodyPr/>
        <a:lstStyle/>
        <a:p>
          <a:r>
            <a:rPr lang="ru-RU" sz="2400" b="1" dirty="0" smtClean="0">
              <a:solidFill>
                <a:schemeClr val="bg1"/>
              </a:solidFill>
              <a:latin typeface="Montserrat Bold"/>
              <a:ea typeface="Montserrat Bold"/>
              <a:cs typeface="Montserrat Bold"/>
            </a:rPr>
            <a:t>2026 год</a:t>
          </a:r>
          <a:endParaRPr lang="ru-RU" sz="2400" dirty="0"/>
        </a:p>
      </dgm:t>
    </dgm:pt>
    <dgm:pt modelId="{6F5C5C01-8B90-4527-A38E-B7EACA1932D2}" type="parTrans" cxnId="{7FFE843F-2898-4B9E-B92F-122A57C66C3D}">
      <dgm:prSet/>
      <dgm:spPr/>
      <dgm:t>
        <a:bodyPr/>
        <a:lstStyle/>
        <a:p>
          <a:endParaRPr lang="ru-RU"/>
        </a:p>
      </dgm:t>
    </dgm:pt>
    <dgm:pt modelId="{5FD1439B-49C6-4580-B1C3-495871620B9C}" type="sibTrans" cxnId="{7FFE843F-2898-4B9E-B92F-122A57C66C3D}">
      <dgm:prSet/>
      <dgm:spPr/>
      <dgm:t>
        <a:bodyPr/>
        <a:lstStyle/>
        <a:p>
          <a:endParaRPr lang="ru-RU"/>
        </a:p>
      </dgm:t>
    </dgm:pt>
    <dgm:pt modelId="{5CAF00F5-BB1F-4753-99E0-9915CC93D8B1}">
      <dgm:prSet phldrT="[Текст]" custT="1"/>
      <dgm:spPr/>
      <dgm:t>
        <a:bodyPr/>
        <a:lstStyle/>
        <a:p>
          <a:pPr algn="l">
            <a:buClrTx/>
            <a:buSzTx/>
            <a:buFontTx/>
            <a:buNone/>
          </a:pPr>
          <a:r>
            <a:rPr lang="ru-RU" sz="1200" b="1" dirty="0" smtClean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239 327 комплексных </a:t>
          </a:r>
          <a:r>
            <a:rPr lang="ru-RU" sz="1200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посещений в рамках проведения </a:t>
          </a:r>
          <a:r>
            <a:rPr lang="ru-RU" sz="1200" dirty="0" smtClean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ПМО </a:t>
          </a:r>
          <a:r>
            <a:rPr lang="ru-RU" sz="1200" b="1" dirty="0" smtClean="0">
              <a:solidFill>
                <a:srgbClr val="00B050"/>
              </a:solidFill>
              <a:latin typeface="Montserrat Bold"/>
              <a:ea typeface="Montserrat Regular"/>
              <a:cs typeface="Montserrat Bold"/>
            </a:rPr>
            <a:t>(-</a:t>
          </a:r>
          <a:r>
            <a:rPr lang="ru-RU" sz="1200" b="1" dirty="0">
              <a:solidFill>
                <a:srgbClr val="00B050"/>
              </a:solidFill>
              <a:latin typeface="Montserrat Bold"/>
              <a:ea typeface="Montserrat Regular"/>
              <a:cs typeface="Montserrat Bold"/>
            </a:rPr>
            <a:t>2,5%)</a:t>
          </a:r>
          <a:endParaRPr lang="ru-RU" sz="1200" dirty="0">
            <a:solidFill>
              <a:srgbClr val="00B050"/>
            </a:solidFill>
          </a:endParaRPr>
        </a:p>
      </dgm:t>
    </dgm:pt>
    <dgm:pt modelId="{1C389EBE-AB56-47DA-9C7E-3B20A323B625}" type="parTrans" cxnId="{D99EE0F4-CD0D-44D5-AEA7-82231BA16E09}">
      <dgm:prSet/>
      <dgm:spPr/>
      <dgm:t>
        <a:bodyPr/>
        <a:lstStyle/>
        <a:p>
          <a:endParaRPr lang="ru-RU"/>
        </a:p>
      </dgm:t>
    </dgm:pt>
    <dgm:pt modelId="{445A3AB6-B62C-4FC3-9531-41538565519D}" type="sibTrans" cxnId="{D99EE0F4-CD0D-44D5-AEA7-82231BA16E09}">
      <dgm:prSet/>
      <dgm:spPr/>
      <dgm:t>
        <a:bodyPr/>
        <a:lstStyle/>
        <a:p>
          <a:endParaRPr lang="ru-RU"/>
        </a:p>
      </dgm:t>
    </dgm:pt>
    <dgm:pt modelId="{1485863A-03C3-4FEF-8C78-C25978C670B7}">
      <dgm:prSet phldrT="[Текст]" custT="1"/>
      <dgm:spPr/>
      <dgm:t>
        <a:bodyPr/>
        <a:lstStyle/>
        <a:p>
          <a:pPr algn="l">
            <a:buClrTx/>
            <a:buSzTx/>
            <a:buFontTx/>
            <a:buNone/>
          </a:pPr>
          <a:r>
            <a:rPr lang="ru-RU" sz="1200" b="1" dirty="0" smtClean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404 706 </a:t>
          </a:r>
          <a:r>
            <a:rPr lang="ru-RU" sz="1200" dirty="0" smtClean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комплексных </a:t>
          </a:r>
          <a:r>
            <a:rPr lang="ru-RU" sz="1200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посещений </a:t>
          </a:r>
          <a:r>
            <a:rPr lang="ru-RU" sz="1200" dirty="0" smtClean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ДОГВН </a:t>
          </a:r>
          <a:r>
            <a:rPr lang="ru-RU" sz="1200" b="1" dirty="0" smtClean="0">
              <a:solidFill>
                <a:srgbClr val="C00000"/>
              </a:solidFill>
              <a:latin typeface="Montserrat Bold"/>
              <a:ea typeface="Montserrat Regular"/>
              <a:cs typeface="Montserrat Bold"/>
            </a:rPr>
            <a:t>(+</a:t>
          </a:r>
          <a:r>
            <a:rPr lang="ru-RU" sz="1200" b="1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rPr>
            <a:t>1,</a:t>
          </a:r>
          <a:r>
            <a:rPr lang="en-US" sz="1200" b="1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rPr>
            <a:t>7</a:t>
          </a:r>
          <a:r>
            <a:rPr lang="ru-RU" sz="1200" b="1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rPr>
            <a:t>%)</a:t>
          </a:r>
          <a:endParaRPr lang="ru-RU" sz="1200" dirty="0"/>
        </a:p>
      </dgm:t>
    </dgm:pt>
    <dgm:pt modelId="{CF723777-F983-41FE-B738-7B19DC6F16C8}" type="parTrans" cxnId="{56C940A0-8CCD-4311-8416-0C7E701D21BB}">
      <dgm:prSet/>
      <dgm:spPr/>
      <dgm:t>
        <a:bodyPr/>
        <a:lstStyle/>
        <a:p>
          <a:endParaRPr lang="ru-RU"/>
        </a:p>
      </dgm:t>
    </dgm:pt>
    <dgm:pt modelId="{C6E790D9-4AFE-472A-94F9-C97BC80E1DC1}" type="sibTrans" cxnId="{56C940A0-8CCD-4311-8416-0C7E701D21BB}">
      <dgm:prSet/>
      <dgm:spPr/>
      <dgm:t>
        <a:bodyPr/>
        <a:lstStyle/>
        <a:p>
          <a:endParaRPr lang="ru-RU"/>
        </a:p>
      </dgm:t>
    </dgm:pt>
    <dgm:pt modelId="{193902FA-7E27-4391-92E4-8E23E3153DE6}">
      <dgm:prSet custT="1"/>
      <dgm:spPr/>
      <dgm:t>
        <a:bodyPr/>
        <a:lstStyle/>
        <a:p>
          <a:pPr algn="l">
            <a:buClrTx/>
            <a:buSzTx/>
            <a:buFontTx/>
            <a:buBlip>
              <a:blip xmlns:r="http://schemas.openxmlformats.org/officeDocument/2006/relationships" r:embed="rId1"/>
            </a:buBlip>
          </a:pPr>
          <a:r>
            <a:rPr lang="ru-RU" sz="1200" b="1" dirty="0" smtClean="0">
              <a:latin typeface="Montserrat Bold" panose="00000800000000000000" charset="-52"/>
            </a:rPr>
            <a:t>134 037 </a:t>
          </a:r>
          <a:r>
            <a:rPr lang="ru-RU" sz="1200" dirty="0" smtClean="0">
              <a:latin typeface="Montserrat Bold" panose="00000800000000000000" charset="-52"/>
            </a:rPr>
            <a:t>комплексных </a:t>
          </a:r>
          <a:r>
            <a:rPr lang="ru-RU" sz="1200" dirty="0">
              <a:latin typeface="Montserrat Bold" panose="00000800000000000000" charset="-52"/>
            </a:rPr>
            <a:t>посещений для оценки репродуктивного здоровья женщин и мужчин </a:t>
          </a:r>
          <a:r>
            <a:rPr lang="ru-RU" sz="1200" b="1" dirty="0">
              <a:solidFill>
                <a:srgbClr val="B00000"/>
              </a:solidFill>
              <a:latin typeface="Montserrat Bold" panose="00000800000000000000" charset="-52"/>
            </a:rPr>
            <a:t>(+8,2%)</a:t>
          </a:r>
          <a:endParaRPr lang="ru-RU" sz="1200" b="1" dirty="0">
            <a:solidFill>
              <a:srgbClr val="B00000"/>
            </a:solidFill>
          </a:endParaRPr>
        </a:p>
      </dgm:t>
    </dgm:pt>
    <dgm:pt modelId="{CAE927C1-CC5B-4905-8397-24052A2B29CD}" type="parTrans" cxnId="{AB2E2178-1D07-4880-9639-300FC21CE4EE}">
      <dgm:prSet/>
      <dgm:spPr/>
      <dgm:t>
        <a:bodyPr/>
        <a:lstStyle/>
        <a:p>
          <a:endParaRPr lang="ru-RU"/>
        </a:p>
      </dgm:t>
    </dgm:pt>
    <dgm:pt modelId="{14B1D3B1-098E-4C96-B0A6-7FF41FE0FEDB}" type="sibTrans" cxnId="{AB2E2178-1D07-4880-9639-300FC21CE4EE}">
      <dgm:prSet/>
      <dgm:spPr/>
      <dgm:t>
        <a:bodyPr/>
        <a:lstStyle/>
        <a:p>
          <a:endParaRPr lang="ru-RU"/>
        </a:p>
      </dgm:t>
    </dgm:pt>
    <dgm:pt modelId="{474B4FBF-C2EA-42A7-A3EE-690B8E71C8C2}">
      <dgm:prSet custT="1"/>
      <dgm:spPr/>
      <dgm:t>
        <a:bodyPr/>
        <a:lstStyle/>
        <a:p>
          <a:pPr algn="l"/>
          <a:r>
            <a:rPr lang="ru-RU" sz="1200" b="1" dirty="0" smtClean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2 408 504 </a:t>
          </a:r>
          <a:r>
            <a:rPr lang="ru-RU" sz="1200" dirty="0" smtClean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комплексных </a:t>
          </a:r>
          <a:r>
            <a:rPr lang="ru-RU" sz="1200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посещений (иные цели) </a:t>
          </a:r>
          <a:r>
            <a:rPr lang="ru-RU" sz="1200" b="1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rPr>
            <a:t>(+</a:t>
          </a:r>
          <a:r>
            <a:rPr lang="en-US" sz="1200" b="1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rPr>
            <a:t>1</a:t>
          </a:r>
          <a:r>
            <a:rPr lang="ru-RU" sz="1200" b="1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rPr>
            <a:t>5,</a:t>
          </a:r>
          <a:r>
            <a:rPr lang="en-US" sz="1200" b="1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rPr>
            <a:t>0</a:t>
          </a:r>
          <a:r>
            <a:rPr lang="ru-RU" sz="1200" b="1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rPr>
            <a:t>%)</a:t>
          </a:r>
          <a:endParaRPr lang="ru-RU" sz="1200" dirty="0"/>
        </a:p>
      </dgm:t>
    </dgm:pt>
    <dgm:pt modelId="{1BB82026-7279-4E2D-BDE7-753C1754AEA1}" type="parTrans" cxnId="{7D007CF1-E440-4964-A1DC-EFD88A0B2C6B}">
      <dgm:prSet/>
      <dgm:spPr/>
      <dgm:t>
        <a:bodyPr/>
        <a:lstStyle/>
        <a:p>
          <a:endParaRPr lang="ru-RU"/>
        </a:p>
      </dgm:t>
    </dgm:pt>
    <dgm:pt modelId="{50C14380-2336-4C33-9EAA-7C86D75AC992}" type="sibTrans" cxnId="{7D007CF1-E440-4964-A1DC-EFD88A0B2C6B}">
      <dgm:prSet/>
      <dgm:spPr/>
      <dgm:t>
        <a:bodyPr/>
        <a:lstStyle/>
        <a:p>
          <a:endParaRPr lang="ru-RU"/>
        </a:p>
      </dgm:t>
    </dgm:pt>
    <dgm:pt modelId="{3EE4CCE4-C5D5-4060-A7FE-0CD56FB41F89}">
      <dgm:prSet custT="1"/>
      <dgm:spPr/>
      <dgm:t>
        <a:bodyPr/>
        <a:lstStyle/>
        <a:p>
          <a:pPr algn="l">
            <a:buClrTx/>
            <a:buSzTx/>
            <a:buFontTx/>
            <a:buBlip>
              <a:blip xmlns:r="http://schemas.openxmlformats.org/officeDocument/2006/relationships" r:embed="rId1"/>
            </a:buBlip>
          </a:pPr>
          <a:r>
            <a:rPr lang="ru-RU" sz="1400" b="1" dirty="0" smtClean="0">
              <a:solidFill>
                <a:schemeClr val="tx1"/>
              </a:solidFill>
              <a:latin typeface="+mn-lt"/>
            </a:rPr>
            <a:t>125 681 </a:t>
          </a:r>
          <a:r>
            <a:rPr lang="ru-RU" sz="1400" dirty="0" smtClean="0">
              <a:latin typeface="+mn-lt"/>
            </a:rPr>
            <a:t>диспансеризация </a:t>
          </a:r>
          <a:r>
            <a:rPr lang="ru-RU" sz="1400" dirty="0">
              <a:latin typeface="+mn-lt"/>
            </a:rPr>
            <a:t>для оценки репродуктивного здоровья женщин и </a:t>
          </a:r>
          <a:r>
            <a:rPr lang="ru-RU" sz="1400" dirty="0" smtClean="0">
              <a:latin typeface="+mn-lt"/>
            </a:rPr>
            <a:t>мужчин</a:t>
          </a:r>
          <a:endParaRPr lang="ru-RU" sz="1400" dirty="0">
            <a:latin typeface="+mn-lt"/>
          </a:endParaRPr>
        </a:p>
      </dgm:t>
    </dgm:pt>
    <dgm:pt modelId="{BAC96F00-C293-4771-8463-4AA4438E7434}" type="parTrans" cxnId="{29D68068-880E-470F-A2A0-6ECA7E8FF749}">
      <dgm:prSet/>
      <dgm:spPr/>
      <dgm:t>
        <a:bodyPr/>
        <a:lstStyle/>
        <a:p>
          <a:endParaRPr lang="ru-RU"/>
        </a:p>
      </dgm:t>
    </dgm:pt>
    <dgm:pt modelId="{D4C65A8D-6E24-4E2C-969F-CB6D04342F8A}" type="sibTrans" cxnId="{29D68068-880E-470F-A2A0-6ECA7E8FF749}">
      <dgm:prSet/>
      <dgm:spPr/>
      <dgm:t>
        <a:bodyPr/>
        <a:lstStyle/>
        <a:p>
          <a:endParaRPr lang="ru-RU"/>
        </a:p>
      </dgm:t>
    </dgm:pt>
    <dgm:pt modelId="{B361F144-BA1A-42B3-AF57-5E32757B9C12}">
      <dgm:prSet custT="1"/>
      <dgm:spPr>
        <a:ln>
          <a:solidFill>
            <a:schemeClr val="accent1"/>
          </a:solidFill>
        </a:ln>
      </dgm:spPr>
      <dgm:t>
        <a:bodyPr/>
        <a:lstStyle/>
        <a:p>
          <a:pPr algn="l"/>
          <a:r>
            <a:rPr lang="ru-RU" sz="1400" b="1" dirty="0" smtClean="0">
              <a:solidFill>
                <a:schemeClr val="tx1"/>
              </a:solidFill>
              <a:latin typeface="+mn-lt"/>
              <a:ea typeface="Montserrat Regular"/>
              <a:cs typeface="Montserrat Bold"/>
            </a:rPr>
            <a:t>2 124 593 </a:t>
          </a:r>
          <a:r>
            <a:rPr lang="ru-RU" sz="1400" dirty="0" smtClean="0">
              <a:solidFill>
                <a:schemeClr val="tx1"/>
              </a:solidFill>
              <a:latin typeface="+mn-lt"/>
              <a:ea typeface="Montserrat Regular"/>
              <a:cs typeface="Montserrat Bold"/>
            </a:rPr>
            <a:t>для </a:t>
          </a:r>
          <a:r>
            <a:rPr lang="ru-RU" sz="1400" dirty="0">
              <a:solidFill>
                <a:schemeClr val="tx1"/>
              </a:solidFill>
              <a:latin typeface="+mn-lt"/>
              <a:ea typeface="Montserrat Regular"/>
              <a:cs typeface="Montserrat Bold"/>
            </a:rPr>
            <a:t>посещений с иными </a:t>
          </a:r>
          <a:r>
            <a:rPr lang="ru-RU" sz="1400" dirty="0" smtClean="0">
              <a:solidFill>
                <a:schemeClr val="tx1"/>
              </a:solidFill>
              <a:latin typeface="+mn-lt"/>
              <a:ea typeface="Montserrat Regular"/>
              <a:cs typeface="Montserrat Bold"/>
            </a:rPr>
            <a:t>целями</a:t>
          </a:r>
          <a:endParaRPr lang="ru-RU" sz="1400" dirty="0">
            <a:latin typeface="+mn-lt"/>
          </a:endParaRPr>
        </a:p>
      </dgm:t>
    </dgm:pt>
    <dgm:pt modelId="{68A6DC15-2DD0-44F7-A824-8AA5FA4AF324}" type="parTrans" cxnId="{31B7AB35-EF0C-4887-851F-459AE76B269C}">
      <dgm:prSet/>
      <dgm:spPr/>
      <dgm:t>
        <a:bodyPr/>
        <a:lstStyle/>
        <a:p>
          <a:endParaRPr lang="ru-RU"/>
        </a:p>
      </dgm:t>
    </dgm:pt>
    <dgm:pt modelId="{F3CF7E39-0F65-4DF7-9C78-C3701630CD6B}" type="sibTrans" cxnId="{31B7AB35-EF0C-4887-851F-459AE76B269C}">
      <dgm:prSet/>
      <dgm:spPr/>
      <dgm:t>
        <a:bodyPr/>
        <a:lstStyle/>
        <a:p>
          <a:endParaRPr lang="ru-RU"/>
        </a:p>
      </dgm:t>
    </dgm:pt>
    <dgm:pt modelId="{C15E76D0-780C-4DA5-A01E-1BBC6A6F2A2C}" type="pres">
      <dgm:prSet presAssocID="{DB7C0A6F-9C2C-42C9-9118-D31F348E3AC0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C70D9A7-4975-4321-A02B-70DD9FBAA574}" type="pres">
      <dgm:prSet presAssocID="{32AD38B4-F5D4-4CED-B6EA-325664183977}" presName="root" presStyleCnt="0"/>
      <dgm:spPr/>
    </dgm:pt>
    <dgm:pt modelId="{A094092B-2D7F-4F2C-A00E-96D74B4DA334}" type="pres">
      <dgm:prSet presAssocID="{32AD38B4-F5D4-4CED-B6EA-325664183977}" presName="rootComposite" presStyleCnt="0"/>
      <dgm:spPr/>
    </dgm:pt>
    <dgm:pt modelId="{A09FA1DF-946D-4DAC-A19D-31B522662AC0}" type="pres">
      <dgm:prSet presAssocID="{32AD38B4-F5D4-4CED-B6EA-325664183977}" presName="rootText" presStyleLbl="node1" presStyleIdx="0" presStyleCnt="2" custScaleX="466208" custLinFactNeighborY="19698"/>
      <dgm:spPr/>
      <dgm:t>
        <a:bodyPr/>
        <a:lstStyle/>
        <a:p>
          <a:endParaRPr lang="ru-RU"/>
        </a:p>
      </dgm:t>
    </dgm:pt>
    <dgm:pt modelId="{6159C2AD-D700-43F7-96D5-A28BE1B31254}" type="pres">
      <dgm:prSet presAssocID="{32AD38B4-F5D4-4CED-B6EA-325664183977}" presName="rootConnector" presStyleLbl="node1" presStyleIdx="0" presStyleCnt="2"/>
      <dgm:spPr/>
      <dgm:t>
        <a:bodyPr/>
        <a:lstStyle/>
        <a:p>
          <a:endParaRPr lang="ru-RU"/>
        </a:p>
      </dgm:t>
    </dgm:pt>
    <dgm:pt modelId="{72B34ED7-F2BA-4958-BC9F-7E2335CAADB3}" type="pres">
      <dgm:prSet presAssocID="{32AD38B4-F5D4-4CED-B6EA-325664183977}" presName="childShape" presStyleCnt="0"/>
      <dgm:spPr/>
    </dgm:pt>
    <dgm:pt modelId="{4F0C39B1-36A0-4A1E-9756-715E3631192E}" type="pres">
      <dgm:prSet presAssocID="{40979EAB-CE15-44C7-A5AA-B8A85EEC0200}" presName="Name13" presStyleLbl="parChTrans1D2" presStyleIdx="0" presStyleCnt="8"/>
      <dgm:spPr/>
      <dgm:t>
        <a:bodyPr/>
        <a:lstStyle/>
        <a:p>
          <a:endParaRPr lang="ru-RU"/>
        </a:p>
      </dgm:t>
    </dgm:pt>
    <dgm:pt modelId="{7A801A34-4F29-4A48-90B7-D7A13E209D74}" type="pres">
      <dgm:prSet presAssocID="{7C47C4E8-52B8-4EF2-BE12-292027CE50CB}" presName="childText" presStyleLbl="bgAcc1" presStyleIdx="0" presStyleCnt="8" custScaleX="466208" custScaleY="897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48EEAF-C1E3-4FAC-8A3C-D16CD33C0E55}" type="pres">
      <dgm:prSet presAssocID="{BE8BC1AD-B3AC-446B-B403-4ADC368E2045}" presName="Name13" presStyleLbl="parChTrans1D2" presStyleIdx="1" presStyleCnt="8"/>
      <dgm:spPr/>
      <dgm:t>
        <a:bodyPr/>
        <a:lstStyle/>
        <a:p>
          <a:endParaRPr lang="ru-RU"/>
        </a:p>
      </dgm:t>
    </dgm:pt>
    <dgm:pt modelId="{10515C8E-B0C1-46EB-B2A6-F740456B6C88}" type="pres">
      <dgm:prSet presAssocID="{9DDDE16A-11FB-4217-B8CC-6518FC9684EB}" presName="childText" presStyleLbl="bgAcc1" presStyleIdx="1" presStyleCnt="8" custScaleX="466208" custScaleY="764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8A5210-1D55-426C-9C9B-8C152FD6D346}" type="pres">
      <dgm:prSet presAssocID="{BAC96F00-C293-4771-8463-4AA4438E7434}" presName="Name13" presStyleLbl="parChTrans1D2" presStyleIdx="2" presStyleCnt="8"/>
      <dgm:spPr/>
      <dgm:t>
        <a:bodyPr/>
        <a:lstStyle/>
        <a:p>
          <a:endParaRPr lang="ru-RU"/>
        </a:p>
      </dgm:t>
    </dgm:pt>
    <dgm:pt modelId="{83935E19-0D45-4680-A527-2EA4E8E5A5FC}" type="pres">
      <dgm:prSet presAssocID="{3EE4CCE4-C5D5-4060-A7FE-0CD56FB41F89}" presName="childText" presStyleLbl="bgAcc1" presStyleIdx="2" presStyleCnt="8" custScaleX="466208" custScaleY="752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2E649E-BF8F-4C7D-B672-BBF13E2587AE}" type="pres">
      <dgm:prSet presAssocID="{68A6DC15-2DD0-44F7-A824-8AA5FA4AF324}" presName="Name13" presStyleLbl="parChTrans1D2" presStyleIdx="3" presStyleCnt="8"/>
      <dgm:spPr/>
      <dgm:t>
        <a:bodyPr/>
        <a:lstStyle/>
        <a:p>
          <a:endParaRPr lang="ru-RU"/>
        </a:p>
      </dgm:t>
    </dgm:pt>
    <dgm:pt modelId="{B7D2EF8B-2B37-49C8-893D-D22A1E5B61E7}" type="pres">
      <dgm:prSet presAssocID="{B361F144-BA1A-42B3-AF57-5E32757B9C12}" presName="childText" presStyleLbl="bgAcc1" presStyleIdx="3" presStyleCnt="8" custScaleX="466208" custScaleY="764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2B4941-A0AA-475F-96D3-F3F033D5429C}" type="pres">
      <dgm:prSet presAssocID="{0DC34C36-EFB9-4F12-8124-4991BCB3C877}" presName="root" presStyleCnt="0"/>
      <dgm:spPr/>
    </dgm:pt>
    <dgm:pt modelId="{2AB15E55-C942-43E7-BF78-53C3896FB004}" type="pres">
      <dgm:prSet presAssocID="{0DC34C36-EFB9-4F12-8124-4991BCB3C877}" presName="rootComposite" presStyleCnt="0"/>
      <dgm:spPr/>
    </dgm:pt>
    <dgm:pt modelId="{35758924-16B4-4924-B4FB-6A72C04E81BC}" type="pres">
      <dgm:prSet presAssocID="{0DC34C36-EFB9-4F12-8124-4991BCB3C877}" presName="rootText" presStyleLbl="node1" presStyleIdx="1" presStyleCnt="2" custScaleX="466208" custLinFactNeighborX="2738" custLinFactNeighborY="14814"/>
      <dgm:spPr/>
      <dgm:t>
        <a:bodyPr/>
        <a:lstStyle/>
        <a:p>
          <a:endParaRPr lang="ru-RU"/>
        </a:p>
      </dgm:t>
    </dgm:pt>
    <dgm:pt modelId="{75199590-A2A1-488F-800C-744333884E2E}" type="pres">
      <dgm:prSet presAssocID="{0DC34C36-EFB9-4F12-8124-4991BCB3C877}" presName="rootConnector" presStyleLbl="node1" presStyleIdx="1" presStyleCnt="2"/>
      <dgm:spPr/>
      <dgm:t>
        <a:bodyPr/>
        <a:lstStyle/>
        <a:p>
          <a:endParaRPr lang="ru-RU"/>
        </a:p>
      </dgm:t>
    </dgm:pt>
    <dgm:pt modelId="{9E81FE09-EE5E-48CA-8AA5-C9249FB9E859}" type="pres">
      <dgm:prSet presAssocID="{0DC34C36-EFB9-4F12-8124-4991BCB3C877}" presName="childShape" presStyleCnt="0"/>
      <dgm:spPr/>
    </dgm:pt>
    <dgm:pt modelId="{5D43E64E-62D9-4F9D-AB15-050E708E33C7}" type="pres">
      <dgm:prSet presAssocID="{1C389EBE-AB56-47DA-9C7E-3B20A323B625}" presName="Name13" presStyleLbl="parChTrans1D2" presStyleIdx="4" presStyleCnt="8"/>
      <dgm:spPr/>
      <dgm:t>
        <a:bodyPr/>
        <a:lstStyle/>
        <a:p>
          <a:endParaRPr lang="ru-RU"/>
        </a:p>
      </dgm:t>
    </dgm:pt>
    <dgm:pt modelId="{C957F6AB-49BF-43E4-9429-52116212ECC9}" type="pres">
      <dgm:prSet presAssocID="{5CAF00F5-BB1F-4753-99E0-9915CC93D8B1}" presName="childText" presStyleLbl="bgAcc1" presStyleIdx="4" presStyleCnt="8" custScaleX="466208" custScaleY="897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1F8C07-329D-44E7-946E-99EBEBC518B1}" type="pres">
      <dgm:prSet presAssocID="{CF723777-F983-41FE-B738-7B19DC6F16C8}" presName="Name13" presStyleLbl="parChTrans1D2" presStyleIdx="5" presStyleCnt="8"/>
      <dgm:spPr/>
      <dgm:t>
        <a:bodyPr/>
        <a:lstStyle/>
        <a:p>
          <a:endParaRPr lang="ru-RU"/>
        </a:p>
      </dgm:t>
    </dgm:pt>
    <dgm:pt modelId="{25F4F304-5543-4219-9596-C0361A03AAD5}" type="pres">
      <dgm:prSet presAssocID="{1485863A-03C3-4FEF-8C78-C25978C670B7}" presName="childText" presStyleLbl="bgAcc1" presStyleIdx="5" presStyleCnt="8" custScaleX="466208" custScaleY="764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0652E9-3E14-452A-A500-A7D93C80CD6E}" type="pres">
      <dgm:prSet presAssocID="{CAE927C1-CC5B-4905-8397-24052A2B29CD}" presName="Name13" presStyleLbl="parChTrans1D2" presStyleIdx="6" presStyleCnt="8"/>
      <dgm:spPr/>
      <dgm:t>
        <a:bodyPr/>
        <a:lstStyle/>
        <a:p>
          <a:endParaRPr lang="ru-RU"/>
        </a:p>
      </dgm:t>
    </dgm:pt>
    <dgm:pt modelId="{77F5EF5F-A850-41A3-9C45-6534C5AC9623}" type="pres">
      <dgm:prSet presAssocID="{193902FA-7E27-4391-92E4-8E23E3153DE6}" presName="childText" presStyleLbl="bgAcc1" presStyleIdx="6" presStyleCnt="8" custScaleX="466208" custScaleY="752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E0FBA6-1398-438D-9A80-883CAFFB5EC2}" type="pres">
      <dgm:prSet presAssocID="{1BB82026-7279-4E2D-BDE7-753C1754AEA1}" presName="Name13" presStyleLbl="parChTrans1D2" presStyleIdx="7" presStyleCnt="8"/>
      <dgm:spPr/>
      <dgm:t>
        <a:bodyPr/>
        <a:lstStyle/>
        <a:p>
          <a:endParaRPr lang="ru-RU"/>
        </a:p>
      </dgm:t>
    </dgm:pt>
    <dgm:pt modelId="{FC324A9A-51BE-435E-B5B8-9F67C5C1022B}" type="pres">
      <dgm:prSet presAssocID="{474B4FBF-C2EA-42A7-A3EE-690B8E71C8C2}" presName="childText" presStyleLbl="bgAcc1" presStyleIdx="7" presStyleCnt="8" custScaleX="466208" custScaleY="764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9B12AA4-1A39-4C1C-AA08-13CF11845E2E}" type="presOf" srcId="{193902FA-7E27-4391-92E4-8E23E3153DE6}" destId="{77F5EF5F-A850-41A3-9C45-6534C5AC9623}" srcOrd="0" destOrd="0" presId="urn:microsoft.com/office/officeart/2005/8/layout/hierarchy3"/>
    <dgm:cxn modelId="{D99EE0F4-CD0D-44D5-AEA7-82231BA16E09}" srcId="{0DC34C36-EFB9-4F12-8124-4991BCB3C877}" destId="{5CAF00F5-BB1F-4753-99E0-9915CC93D8B1}" srcOrd="0" destOrd="0" parTransId="{1C389EBE-AB56-47DA-9C7E-3B20A323B625}" sibTransId="{445A3AB6-B62C-4FC3-9531-41538565519D}"/>
    <dgm:cxn modelId="{30ABCC4C-BE2A-4234-B96F-55BEFCBF01D9}" type="presOf" srcId="{1BB82026-7279-4E2D-BDE7-753C1754AEA1}" destId="{36E0FBA6-1398-438D-9A80-883CAFFB5EC2}" srcOrd="0" destOrd="0" presId="urn:microsoft.com/office/officeart/2005/8/layout/hierarchy3"/>
    <dgm:cxn modelId="{31B7AB35-EF0C-4887-851F-459AE76B269C}" srcId="{32AD38B4-F5D4-4CED-B6EA-325664183977}" destId="{B361F144-BA1A-42B3-AF57-5E32757B9C12}" srcOrd="3" destOrd="0" parTransId="{68A6DC15-2DD0-44F7-A824-8AA5FA4AF324}" sibTransId="{F3CF7E39-0F65-4DF7-9C78-C3701630CD6B}"/>
    <dgm:cxn modelId="{BFD236B6-0DE7-420A-B2CF-EC8E9B30F944}" type="presOf" srcId="{1C389EBE-AB56-47DA-9C7E-3B20A323B625}" destId="{5D43E64E-62D9-4F9D-AB15-050E708E33C7}" srcOrd="0" destOrd="0" presId="urn:microsoft.com/office/officeart/2005/8/layout/hierarchy3"/>
    <dgm:cxn modelId="{F54AAEFB-3BAC-482D-B1D8-CE8C2A20DA75}" type="presOf" srcId="{CAE927C1-CC5B-4905-8397-24052A2B29CD}" destId="{270652E9-3E14-452A-A500-A7D93C80CD6E}" srcOrd="0" destOrd="0" presId="urn:microsoft.com/office/officeart/2005/8/layout/hierarchy3"/>
    <dgm:cxn modelId="{0286C49D-F205-4C14-A054-1CA742DBD382}" type="presOf" srcId="{32AD38B4-F5D4-4CED-B6EA-325664183977}" destId="{6159C2AD-D700-43F7-96D5-A28BE1B31254}" srcOrd="1" destOrd="0" presId="urn:microsoft.com/office/officeart/2005/8/layout/hierarchy3"/>
    <dgm:cxn modelId="{9FC80F39-3E82-4D28-B7CE-264480753DF4}" type="presOf" srcId="{0DC34C36-EFB9-4F12-8124-4991BCB3C877}" destId="{75199590-A2A1-488F-800C-744333884E2E}" srcOrd="1" destOrd="0" presId="urn:microsoft.com/office/officeart/2005/8/layout/hierarchy3"/>
    <dgm:cxn modelId="{C44C36E7-28C8-46CC-A74E-41CDF0E3EFAC}" type="presOf" srcId="{B361F144-BA1A-42B3-AF57-5E32757B9C12}" destId="{B7D2EF8B-2B37-49C8-893D-D22A1E5B61E7}" srcOrd="0" destOrd="0" presId="urn:microsoft.com/office/officeart/2005/8/layout/hierarchy3"/>
    <dgm:cxn modelId="{7FFE843F-2898-4B9E-B92F-122A57C66C3D}" srcId="{DB7C0A6F-9C2C-42C9-9118-D31F348E3AC0}" destId="{0DC34C36-EFB9-4F12-8124-4991BCB3C877}" srcOrd="1" destOrd="0" parTransId="{6F5C5C01-8B90-4527-A38E-B7EACA1932D2}" sibTransId="{5FD1439B-49C6-4580-B1C3-495871620B9C}"/>
    <dgm:cxn modelId="{AB2E2178-1D07-4880-9639-300FC21CE4EE}" srcId="{0DC34C36-EFB9-4F12-8124-4991BCB3C877}" destId="{193902FA-7E27-4391-92E4-8E23E3153DE6}" srcOrd="2" destOrd="0" parTransId="{CAE927C1-CC5B-4905-8397-24052A2B29CD}" sibTransId="{14B1D3B1-098E-4C96-B0A6-7FF41FE0FEDB}"/>
    <dgm:cxn modelId="{9D1803E8-56D6-4865-A779-8ADBE430CE69}" type="presOf" srcId="{5CAF00F5-BB1F-4753-99E0-9915CC93D8B1}" destId="{C957F6AB-49BF-43E4-9429-52116212ECC9}" srcOrd="0" destOrd="0" presId="urn:microsoft.com/office/officeart/2005/8/layout/hierarchy3"/>
    <dgm:cxn modelId="{243658EF-E147-42BE-A695-8B52F92123B4}" type="presOf" srcId="{CF723777-F983-41FE-B738-7B19DC6F16C8}" destId="{D81F8C07-329D-44E7-946E-99EBEBC518B1}" srcOrd="0" destOrd="0" presId="urn:microsoft.com/office/officeart/2005/8/layout/hierarchy3"/>
    <dgm:cxn modelId="{252D50CB-C558-4081-9D89-426286231027}" type="presOf" srcId="{9DDDE16A-11FB-4217-B8CC-6518FC9684EB}" destId="{10515C8E-B0C1-46EB-B2A6-F740456B6C88}" srcOrd="0" destOrd="0" presId="urn:microsoft.com/office/officeart/2005/8/layout/hierarchy3"/>
    <dgm:cxn modelId="{2207A376-9342-4C7E-98BA-013D91874709}" type="presOf" srcId="{3EE4CCE4-C5D5-4060-A7FE-0CD56FB41F89}" destId="{83935E19-0D45-4680-A527-2EA4E8E5A5FC}" srcOrd="0" destOrd="0" presId="urn:microsoft.com/office/officeart/2005/8/layout/hierarchy3"/>
    <dgm:cxn modelId="{6D07E990-C4F5-465A-8C40-3A1CBFE4B83F}" type="presOf" srcId="{BAC96F00-C293-4771-8463-4AA4438E7434}" destId="{218A5210-1D55-426C-9C9B-8C152FD6D346}" srcOrd="0" destOrd="0" presId="urn:microsoft.com/office/officeart/2005/8/layout/hierarchy3"/>
    <dgm:cxn modelId="{29D68068-880E-470F-A2A0-6ECA7E8FF749}" srcId="{32AD38B4-F5D4-4CED-B6EA-325664183977}" destId="{3EE4CCE4-C5D5-4060-A7FE-0CD56FB41F89}" srcOrd="2" destOrd="0" parTransId="{BAC96F00-C293-4771-8463-4AA4438E7434}" sibTransId="{D4C65A8D-6E24-4E2C-969F-CB6D04342F8A}"/>
    <dgm:cxn modelId="{BED55AC8-9439-4E56-8A06-E438F1DD40A7}" type="presOf" srcId="{1485863A-03C3-4FEF-8C78-C25978C670B7}" destId="{25F4F304-5543-4219-9596-C0361A03AAD5}" srcOrd="0" destOrd="0" presId="urn:microsoft.com/office/officeart/2005/8/layout/hierarchy3"/>
    <dgm:cxn modelId="{24DA9415-4959-4954-83B2-00AE300DF878}" type="presOf" srcId="{474B4FBF-C2EA-42A7-A3EE-690B8E71C8C2}" destId="{FC324A9A-51BE-435E-B5B8-9F67C5C1022B}" srcOrd="0" destOrd="0" presId="urn:microsoft.com/office/officeart/2005/8/layout/hierarchy3"/>
    <dgm:cxn modelId="{7CFBD911-FE55-443F-A211-867BD9151798}" type="presOf" srcId="{DB7C0A6F-9C2C-42C9-9118-D31F348E3AC0}" destId="{C15E76D0-780C-4DA5-A01E-1BBC6A6F2A2C}" srcOrd="0" destOrd="0" presId="urn:microsoft.com/office/officeart/2005/8/layout/hierarchy3"/>
    <dgm:cxn modelId="{7D007CF1-E440-4964-A1DC-EFD88A0B2C6B}" srcId="{0DC34C36-EFB9-4F12-8124-4991BCB3C877}" destId="{474B4FBF-C2EA-42A7-A3EE-690B8E71C8C2}" srcOrd="3" destOrd="0" parTransId="{1BB82026-7279-4E2D-BDE7-753C1754AEA1}" sibTransId="{50C14380-2336-4C33-9EAA-7C86D75AC992}"/>
    <dgm:cxn modelId="{113D7D23-79ED-4B28-A39E-3F64217F85B5}" type="presOf" srcId="{7C47C4E8-52B8-4EF2-BE12-292027CE50CB}" destId="{7A801A34-4F29-4A48-90B7-D7A13E209D74}" srcOrd="0" destOrd="0" presId="urn:microsoft.com/office/officeart/2005/8/layout/hierarchy3"/>
    <dgm:cxn modelId="{22E25891-518A-4A11-92D3-6F4052501B46}" type="presOf" srcId="{BE8BC1AD-B3AC-446B-B403-4ADC368E2045}" destId="{4548EEAF-C1E3-4FAC-8A3C-D16CD33C0E55}" srcOrd="0" destOrd="0" presId="urn:microsoft.com/office/officeart/2005/8/layout/hierarchy3"/>
    <dgm:cxn modelId="{BB52BDD3-8A81-449A-92C5-D4D23B077D4D}" type="presOf" srcId="{40979EAB-CE15-44C7-A5AA-B8A85EEC0200}" destId="{4F0C39B1-36A0-4A1E-9756-715E3631192E}" srcOrd="0" destOrd="0" presId="urn:microsoft.com/office/officeart/2005/8/layout/hierarchy3"/>
    <dgm:cxn modelId="{5082D91C-6246-4865-8C9E-B5270A0FDE8D}" srcId="{32AD38B4-F5D4-4CED-B6EA-325664183977}" destId="{9DDDE16A-11FB-4217-B8CC-6518FC9684EB}" srcOrd="1" destOrd="0" parTransId="{BE8BC1AD-B3AC-446B-B403-4ADC368E2045}" sibTransId="{7985C758-75B6-46A2-B853-9612E153AD4C}"/>
    <dgm:cxn modelId="{200E92FF-B1AA-48F9-9C82-06DD50AC40F3}" type="presOf" srcId="{68A6DC15-2DD0-44F7-A824-8AA5FA4AF324}" destId="{992E649E-BF8F-4C7D-B672-BBF13E2587AE}" srcOrd="0" destOrd="0" presId="urn:microsoft.com/office/officeart/2005/8/layout/hierarchy3"/>
    <dgm:cxn modelId="{56C940A0-8CCD-4311-8416-0C7E701D21BB}" srcId="{0DC34C36-EFB9-4F12-8124-4991BCB3C877}" destId="{1485863A-03C3-4FEF-8C78-C25978C670B7}" srcOrd="1" destOrd="0" parTransId="{CF723777-F983-41FE-B738-7B19DC6F16C8}" sibTransId="{C6E790D9-4AFE-472A-94F9-C97BC80E1DC1}"/>
    <dgm:cxn modelId="{3EBBED30-25BA-4C96-9C8D-E3BFF21FDE3E}" srcId="{DB7C0A6F-9C2C-42C9-9118-D31F348E3AC0}" destId="{32AD38B4-F5D4-4CED-B6EA-325664183977}" srcOrd="0" destOrd="0" parTransId="{3F2F4587-B13A-40C4-996E-7AE52355E57E}" sibTransId="{10345A1B-D18B-4981-86B6-315BD7B1F5E4}"/>
    <dgm:cxn modelId="{89BF3EE7-7CD3-4B84-80FB-EA4F01EE6318}" srcId="{32AD38B4-F5D4-4CED-B6EA-325664183977}" destId="{7C47C4E8-52B8-4EF2-BE12-292027CE50CB}" srcOrd="0" destOrd="0" parTransId="{40979EAB-CE15-44C7-A5AA-B8A85EEC0200}" sibTransId="{01826CF9-D9A8-407A-9050-D952B8484ABB}"/>
    <dgm:cxn modelId="{196645EF-D305-453B-8DF7-772C5D3A99B1}" type="presOf" srcId="{32AD38B4-F5D4-4CED-B6EA-325664183977}" destId="{A09FA1DF-946D-4DAC-A19D-31B522662AC0}" srcOrd="0" destOrd="0" presId="urn:microsoft.com/office/officeart/2005/8/layout/hierarchy3"/>
    <dgm:cxn modelId="{460BCAD5-7F53-4D33-B354-3A2A965415E7}" type="presOf" srcId="{0DC34C36-EFB9-4F12-8124-4991BCB3C877}" destId="{35758924-16B4-4924-B4FB-6A72C04E81BC}" srcOrd="0" destOrd="0" presId="urn:microsoft.com/office/officeart/2005/8/layout/hierarchy3"/>
    <dgm:cxn modelId="{C535D9DD-C7C9-43CB-A137-CC2A3AF8E4D0}" type="presParOf" srcId="{C15E76D0-780C-4DA5-A01E-1BBC6A6F2A2C}" destId="{CC70D9A7-4975-4321-A02B-70DD9FBAA574}" srcOrd="0" destOrd="0" presId="urn:microsoft.com/office/officeart/2005/8/layout/hierarchy3"/>
    <dgm:cxn modelId="{AB16B4C4-4237-4D9C-82A1-2DD051106D2C}" type="presParOf" srcId="{CC70D9A7-4975-4321-A02B-70DD9FBAA574}" destId="{A094092B-2D7F-4F2C-A00E-96D74B4DA334}" srcOrd="0" destOrd="0" presId="urn:microsoft.com/office/officeart/2005/8/layout/hierarchy3"/>
    <dgm:cxn modelId="{0F09EDC3-7E79-4034-8513-A5FFC9ECB0D0}" type="presParOf" srcId="{A094092B-2D7F-4F2C-A00E-96D74B4DA334}" destId="{A09FA1DF-946D-4DAC-A19D-31B522662AC0}" srcOrd="0" destOrd="0" presId="urn:microsoft.com/office/officeart/2005/8/layout/hierarchy3"/>
    <dgm:cxn modelId="{8B39C7B4-D110-48F6-A887-691E2EA16734}" type="presParOf" srcId="{A094092B-2D7F-4F2C-A00E-96D74B4DA334}" destId="{6159C2AD-D700-43F7-96D5-A28BE1B31254}" srcOrd="1" destOrd="0" presId="urn:microsoft.com/office/officeart/2005/8/layout/hierarchy3"/>
    <dgm:cxn modelId="{F8779812-AD19-47E4-9B52-629D0D603424}" type="presParOf" srcId="{CC70D9A7-4975-4321-A02B-70DD9FBAA574}" destId="{72B34ED7-F2BA-4958-BC9F-7E2335CAADB3}" srcOrd="1" destOrd="0" presId="urn:microsoft.com/office/officeart/2005/8/layout/hierarchy3"/>
    <dgm:cxn modelId="{67E5870F-4DE5-44B2-BEAC-5CB2F64719B4}" type="presParOf" srcId="{72B34ED7-F2BA-4958-BC9F-7E2335CAADB3}" destId="{4F0C39B1-36A0-4A1E-9756-715E3631192E}" srcOrd="0" destOrd="0" presId="urn:microsoft.com/office/officeart/2005/8/layout/hierarchy3"/>
    <dgm:cxn modelId="{C7D413CF-9060-4B77-AEA4-1E7B354FF3D0}" type="presParOf" srcId="{72B34ED7-F2BA-4958-BC9F-7E2335CAADB3}" destId="{7A801A34-4F29-4A48-90B7-D7A13E209D74}" srcOrd="1" destOrd="0" presId="urn:microsoft.com/office/officeart/2005/8/layout/hierarchy3"/>
    <dgm:cxn modelId="{913945D3-A285-469C-94CB-8756875BC062}" type="presParOf" srcId="{72B34ED7-F2BA-4958-BC9F-7E2335CAADB3}" destId="{4548EEAF-C1E3-4FAC-8A3C-D16CD33C0E55}" srcOrd="2" destOrd="0" presId="urn:microsoft.com/office/officeart/2005/8/layout/hierarchy3"/>
    <dgm:cxn modelId="{0E4ED333-D672-41B0-9509-AB6883FD6CE1}" type="presParOf" srcId="{72B34ED7-F2BA-4958-BC9F-7E2335CAADB3}" destId="{10515C8E-B0C1-46EB-B2A6-F740456B6C88}" srcOrd="3" destOrd="0" presId="urn:microsoft.com/office/officeart/2005/8/layout/hierarchy3"/>
    <dgm:cxn modelId="{DE9EC367-C364-4C25-9DCF-39BBE83F1427}" type="presParOf" srcId="{72B34ED7-F2BA-4958-BC9F-7E2335CAADB3}" destId="{218A5210-1D55-426C-9C9B-8C152FD6D346}" srcOrd="4" destOrd="0" presId="urn:microsoft.com/office/officeart/2005/8/layout/hierarchy3"/>
    <dgm:cxn modelId="{73404BC3-E086-4B69-9FF3-58AE8BAFC541}" type="presParOf" srcId="{72B34ED7-F2BA-4958-BC9F-7E2335CAADB3}" destId="{83935E19-0D45-4680-A527-2EA4E8E5A5FC}" srcOrd="5" destOrd="0" presId="urn:microsoft.com/office/officeart/2005/8/layout/hierarchy3"/>
    <dgm:cxn modelId="{25FB1592-31AA-4409-882F-C9C95B0DABDA}" type="presParOf" srcId="{72B34ED7-F2BA-4958-BC9F-7E2335CAADB3}" destId="{992E649E-BF8F-4C7D-B672-BBF13E2587AE}" srcOrd="6" destOrd="0" presId="urn:microsoft.com/office/officeart/2005/8/layout/hierarchy3"/>
    <dgm:cxn modelId="{4FFE2280-9212-481E-8E86-E90B0A60921D}" type="presParOf" srcId="{72B34ED7-F2BA-4958-BC9F-7E2335CAADB3}" destId="{B7D2EF8B-2B37-49C8-893D-D22A1E5B61E7}" srcOrd="7" destOrd="0" presId="urn:microsoft.com/office/officeart/2005/8/layout/hierarchy3"/>
    <dgm:cxn modelId="{3891530A-4940-455B-A0DC-0EA1D6EB7199}" type="presParOf" srcId="{C15E76D0-780C-4DA5-A01E-1BBC6A6F2A2C}" destId="{182B4941-A0AA-475F-96D3-F3F033D5429C}" srcOrd="1" destOrd="0" presId="urn:microsoft.com/office/officeart/2005/8/layout/hierarchy3"/>
    <dgm:cxn modelId="{3978FF99-2D89-44DF-8E87-6D6C5C15B77B}" type="presParOf" srcId="{182B4941-A0AA-475F-96D3-F3F033D5429C}" destId="{2AB15E55-C942-43E7-BF78-53C3896FB004}" srcOrd="0" destOrd="0" presId="urn:microsoft.com/office/officeart/2005/8/layout/hierarchy3"/>
    <dgm:cxn modelId="{9B091E6D-E592-4FF2-897B-D07EB15202F1}" type="presParOf" srcId="{2AB15E55-C942-43E7-BF78-53C3896FB004}" destId="{35758924-16B4-4924-B4FB-6A72C04E81BC}" srcOrd="0" destOrd="0" presId="urn:microsoft.com/office/officeart/2005/8/layout/hierarchy3"/>
    <dgm:cxn modelId="{EDB0B312-F2DB-4F6D-982A-7527B7DC767B}" type="presParOf" srcId="{2AB15E55-C942-43E7-BF78-53C3896FB004}" destId="{75199590-A2A1-488F-800C-744333884E2E}" srcOrd="1" destOrd="0" presId="urn:microsoft.com/office/officeart/2005/8/layout/hierarchy3"/>
    <dgm:cxn modelId="{C7686488-7789-4A46-8E33-5A947B7CED24}" type="presParOf" srcId="{182B4941-A0AA-475F-96D3-F3F033D5429C}" destId="{9E81FE09-EE5E-48CA-8AA5-C9249FB9E859}" srcOrd="1" destOrd="0" presId="urn:microsoft.com/office/officeart/2005/8/layout/hierarchy3"/>
    <dgm:cxn modelId="{8015F059-DE8D-4081-8085-C499E55B40C3}" type="presParOf" srcId="{9E81FE09-EE5E-48CA-8AA5-C9249FB9E859}" destId="{5D43E64E-62D9-4F9D-AB15-050E708E33C7}" srcOrd="0" destOrd="0" presId="urn:microsoft.com/office/officeart/2005/8/layout/hierarchy3"/>
    <dgm:cxn modelId="{15E2B064-354E-44E3-9A05-16E81AAB3B63}" type="presParOf" srcId="{9E81FE09-EE5E-48CA-8AA5-C9249FB9E859}" destId="{C957F6AB-49BF-43E4-9429-52116212ECC9}" srcOrd="1" destOrd="0" presId="urn:microsoft.com/office/officeart/2005/8/layout/hierarchy3"/>
    <dgm:cxn modelId="{A5C7E0AB-43BC-416D-AB0D-0199AD82B2F5}" type="presParOf" srcId="{9E81FE09-EE5E-48CA-8AA5-C9249FB9E859}" destId="{D81F8C07-329D-44E7-946E-99EBEBC518B1}" srcOrd="2" destOrd="0" presId="urn:microsoft.com/office/officeart/2005/8/layout/hierarchy3"/>
    <dgm:cxn modelId="{417DD5EB-2DBF-4C17-94B3-FF3D7A7ACEDB}" type="presParOf" srcId="{9E81FE09-EE5E-48CA-8AA5-C9249FB9E859}" destId="{25F4F304-5543-4219-9596-C0361A03AAD5}" srcOrd="3" destOrd="0" presId="urn:microsoft.com/office/officeart/2005/8/layout/hierarchy3"/>
    <dgm:cxn modelId="{CC6F0D29-1178-4CD0-8DEE-C8D215D8B4F7}" type="presParOf" srcId="{9E81FE09-EE5E-48CA-8AA5-C9249FB9E859}" destId="{270652E9-3E14-452A-A500-A7D93C80CD6E}" srcOrd="4" destOrd="0" presId="urn:microsoft.com/office/officeart/2005/8/layout/hierarchy3"/>
    <dgm:cxn modelId="{EEE7AD6F-9373-421A-ADD8-61D1923DDE74}" type="presParOf" srcId="{9E81FE09-EE5E-48CA-8AA5-C9249FB9E859}" destId="{77F5EF5F-A850-41A3-9C45-6534C5AC9623}" srcOrd="5" destOrd="0" presId="urn:microsoft.com/office/officeart/2005/8/layout/hierarchy3"/>
    <dgm:cxn modelId="{5C5B3712-2723-4869-95E6-7934AA1DAD2D}" type="presParOf" srcId="{9E81FE09-EE5E-48CA-8AA5-C9249FB9E859}" destId="{36E0FBA6-1398-438D-9A80-883CAFFB5EC2}" srcOrd="6" destOrd="0" presId="urn:microsoft.com/office/officeart/2005/8/layout/hierarchy3"/>
    <dgm:cxn modelId="{6A623924-E89D-4A44-8E8E-2CF1B3A7824D}" type="presParOf" srcId="{9E81FE09-EE5E-48CA-8AA5-C9249FB9E859}" destId="{FC324A9A-51BE-435E-B5B8-9F67C5C1022B}" srcOrd="7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B7C0A6F-9C2C-42C9-9118-D31F348E3AC0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2AD38B4-F5D4-4CED-B6EA-325664183977}">
      <dgm:prSet phldrT="[Текст]" custT="1"/>
      <dgm:spPr>
        <a:solidFill>
          <a:srgbClr val="2D4293"/>
        </a:solidFill>
      </dgm:spPr>
      <dgm:t>
        <a:bodyPr/>
        <a:lstStyle/>
        <a:p>
          <a:pPr algn="ctr"/>
          <a:r>
            <a:rPr lang="ru-RU" sz="2400" b="1" dirty="0" smtClean="0">
              <a:solidFill>
                <a:schemeClr val="bg1"/>
              </a:solidFill>
              <a:latin typeface="Montserrat Bold"/>
              <a:ea typeface="Montserrat Bold"/>
              <a:cs typeface="Montserrat Bold"/>
            </a:rPr>
            <a:t>2025 год</a:t>
          </a:r>
          <a:endParaRPr lang="ru-RU" sz="2400" dirty="0"/>
        </a:p>
      </dgm:t>
    </dgm:pt>
    <dgm:pt modelId="{3F2F4587-B13A-40C4-996E-7AE52355E57E}" type="parTrans" cxnId="{3EBBED30-25BA-4C96-9C8D-E3BFF21FDE3E}">
      <dgm:prSet/>
      <dgm:spPr/>
      <dgm:t>
        <a:bodyPr/>
        <a:lstStyle/>
        <a:p>
          <a:pPr algn="l"/>
          <a:endParaRPr lang="ru-RU"/>
        </a:p>
      </dgm:t>
    </dgm:pt>
    <dgm:pt modelId="{10345A1B-D18B-4981-86B6-315BD7B1F5E4}" type="sibTrans" cxnId="{3EBBED30-25BA-4C96-9C8D-E3BFF21FDE3E}">
      <dgm:prSet/>
      <dgm:spPr/>
      <dgm:t>
        <a:bodyPr/>
        <a:lstStyle/>
        <a:p>
          <a:pPr algn="l"/>
          <a:endParaRPr lang="ru-RU"/>
        </a:p>
      </dgm:t>
    </dgm:pt>
    <dgm:pt modelId="{7C47C4E8-52B8-4EF2-BE12-292027CE50CB}">
      <dgm:prSet phldrT="[Текст]" custT="1"/>
      <dgm:spPr/>
      <dgm:t>
        <a:bodyPr/>
        <a:lstStyle/>
        <a:p>
          <a:pPr algn="l">
            <a:buClrTx/>
            <a:buSzTx/>
            <a:buFontTx/>
            <a:buNone/>
          </a:pPr>
          <a:r>
            <a:rPr lang="ru-RU" sz="1400" b="1" dirty="0" smtClean="0">
              <a:solidFill>
                <a:srgbClr val="2D4293"/>
              </a:solidFill>
              <a:latin typeface="+mn-lt"/>
              <a:ea typeface="Montserrat Regular"/>
              <a:cs typeface="Montserrat Bold"/>
            </a:rPr>
            <a:t>По профилю «онкология» - 12 206 случаев лечения </a:t>
          </a:r>
          <a:endParaRPr lang="ru-RU" sz="1400" dirty="0">
            <a:latin typeface="+mn-lt"/>
          </a:endParaRPr>
        </a:p>
      </dgm:t>
    </dgm:pt>
    <dgm:pt modelId="{40979EAB-CE15-44C7-A5AA-B8A85EEC0200}" type="parTrans" cxnId="{89BF3EE7-7CD3-4B84-80FB-EA4F01EE6318}">
      <dgm:prSet/>
      <dgm:spPr/>
      <dgm:t>
        <a:bodyPr/>
        <a:lstStyle/>
        <a:p>
          <a:pPr algn="l"/>
          <a:endParaRPr lang="ru-RU"/>
        </a:p>
      </dgm:t>
    </dgm:pt>
    <dgm:pt modelId="{01826CF9-D9A8-407A-9050-D952B8484ABB}" type="sibTrans" cxnId="{89BF3EE7-7CD3-4B84-80FB-EA4F01EE6318}">
      <dgm:prSet/>
      <dgm:spPr/>
      <dgm:t>
        <a:bodyPr/>
        <a:lstStyle/>
        <a:p>
          <a:pPr algn="l"/>
          <a:endParaRPr lang="ru-RU"/>
        </a:p>
      </dgm:t>
    </dgm:pt>
    <dgm:pt modelId="{9DDDE16A-11FB-4217-B8CC-6518FC9684EB}">
      <dgm:prSet phldrT="[Текст]" custT="1"/>
      <dgm:spPr/>
      <dgm:t>
        <a:bodyPr/>
        <a:lstStyle/>
        <a:p>
          <a:pPr algn="l">
            <a:buClrTx/>
            <a:buSzTx/>
            <a:buFontTx/>
            <a:buNone/>
          </a:pPr>
          <a:r>
            <a:rPr lang="ru-RU" sz="1400" b="1" dirty="0" smtClean="0">
              <a:solidFill>
                <a:srgbClr val="2D4293"/>
              </a:solidFill>
              <a:latin typeface="+mn-lt"/>
              <a:ea typeface="Montserrat Regular"/>
              <a:cs typeface="Montserrat Bold"/>
            </a:rPr>
            <a:t>Вирусный гепатит С – по нормативу РФ – 649,  </a:t>
          </a:r>
        </a:p>
        <a:p>
          <a:pPr algn="l">
            <a:buClrTx/>
            <a:buSzTx/>
            <a:buFontTx/>
            <a:buNone/>
          </a:pPr>
          <a:r>
            <a:rPr lang="ru-RU" sz="1400" b="1" dirty="0" smtClean="0">
              <a:solidFill>
                <a:srgbClr val="FF0000"/>
              </a:solidFill>
              <a:latin typeface="+mn-lt"/>
            </a:rPr>
            <a:t>по РС(Я) – 2 257 (+247% от РФ) </a:t>
          </a:r>
          <a:endParaRPr lang="ru-RU" sz="1400" dirty="0" smtClean="0">
            <a:solidFill>
              <a:srgbClr val="FF0000"/>
            </a:solidFill>
            <a:latin typeface="+mn-lt"/>
          </a:endParaRPr>
        </a:p>
      </dgm:t>
    </dgm:pt>
    <dgm:pt modelId="{BE8BC1AD-B3AC-446B-B403-4ADC368E2045}" type="parTrans" cxnId="{5082D91C-6246-4865-8C9E-B5270A0FDE8D}">
      <dgm:prSet/>
      <dgm:spPr/>
      <dgm:t>
        <a:bodyPr/>
        <a:lstStyle/>
        <a:p>
          <a:pPr algn="l"/>
          <a:endParaRPr lang="ru-RU"/>
        </a:p>
      </dgm:t>
    </dgm:pt>
    <dgm:pt modelId="{7985C758-75B6-46A2-B853-9612E153AD4C}" type="sibTrans" cxnId="{5082D91C-6246-4865-8C9E-B5270A0FDE8D}">
      <dgm:prSet/>
      <dgm:spPr/>
      <dgm:t>
        <a:bodyPr/>
        <a:lstStyle/>
        <a:p>
          <a:pPr algn="l"/>
          <a:endParaRPr lang="ru-RU"/>
        </a:p>
      </dgm:t>
    </dgm:pt>
    <dgm:pt modelId="{0DC34C36-EFB9-4F12-8124-4991BCB3C877}">
      <dgm:prSet phldrT="[Текст]" custT="1"/>
      <dgm:spPr>
        <a:solidFill>
          <a:srgbClr val="2D4293"/>
        </a:solidFill>
      </dgm:spPr>
      <dgm:t>
        <a:bodyPr/>
        <a:lstStyle/>
        <a:p>
          <a:pPr algn="ctr"/>
          <a:r>
            <a:rPr lang="ru-RU" sz="2400" b="1" dirty="0" smtClean="0">
              <a:solidFill>
                <a:schemeClr val="bg1"/>
              </a:solidFill>
              <a:latin typeface="Montserrat Bold"/>
              <a:ea typeface="Montserrat Bold"/>
              <a:cs typeface="Montserrat Bold"/>
            </a:rPr>
            <a:t>2026 год</a:t>
          </a:r>
          <a:endParaRPr lang="ru-RU" sz="2400" dirty="0"/>
        </a:p>
      </dgm:t>
    </dgm:pt>
    <dgm:pt modelId="{6F5C5C01-8B90-4527-A38E-B7EACA1932D2}" type="parTrans" cxnId="{7FFE843F-2898-4B9E-B92F-122A57C66C3D}">
      <dgm:prSet/>
      <dgm:spPr/>
      <dgm:t>
        <a:bodyPr/>
        <a:lstStyle/>
        <a:p>
          <a:pPr algn="l"/>
          <a:endParaRPr lang="ru-RU"/>
        </a:p>
      </dgm:t>
    </dgm:pt>
    <dgm:pt modelId="{5FD1439B-49C6-4580-B1C3-495871620B9C}" type="sibTrans" cxnId="{7FFE843F-2898-4B9E-B92F-122A57C66C3D}">
      <dgm:prSet/>
      <dgm:spPr/>
      <dgm:t>
        <a:bodyPr/>
        <a:lstStyle/>
        <a:p>
          <a:pPr algn="l"/>
          <a:endParaRPr lang="ru-RU"/>
        </a:p>
      </dgm:t>
    </dgm:pt>
    <dgm:pt modelId="{5CAF00F5-BB1F-4753-99E0-9915CC93D8B1}">
      <dgm:prSet phldrT="[Текст]" custT="1"/>
      <dgm:spPr/>
      <dgm:t>
        <a:bodyPr/>
        <a:lstStyle/>
        <a:p>
          <a:pPr algn="l">
            <a:buClrTx/>
            <a:buSzTx/>
            <a:buFontTx/>
            <a:buNone/>
          </a:pPr>
          <a:r>
            <a:rPr lang="ru-RU" sz="1400" b="1" dirty="0" smtClean="0">
              <a:solidFill>
                <a:srgbClr val="2D4293"/>
              </a:solidFill>
              <a:latin typeface="+mn-lt"/>
              <a:ea typeface="Montserrat Regular"/>
              <a:cs typeface="Montserrat Bold"/>
            </a:rPr>
            <a:t>По профилю «онкология»  по ПГГ РФ/РС(Я) - 13 034 случаев лечения </a:t>
          </a:r>
          <a:r>
            <a:rPr lang="ru-RU" sz="1400" b="1" dirty="0" smtClean="0">
              <a:solidFill>
                <a:srgbClr val="C00000"/>
              </a:solidFill>
              <a:latin typeface="+mn-lt"/>
              <a:ea typeface="Montserrat Regular"/>
              <a:cs typeface="Montserrat Bold"/>
            </a:rPr>
            <a:t>(+8,4%)</a:t>
          </a:r>
          <a:r>
            <a:rPr lang="ru-RU" sz="1400" b="1" dirty="0" smtClean="0">
              <a:solidFill>
                <a:srgbClr val="2D4293"/>
              </a:solidFill>
              <a:latin typeface="+mn-lt"/>
              <a:ea typeface="Montserrat Regular"/>
              <a:cs typeface="Montserrat Bold"/>
            </a:rPr>
            <a:t>  </a:t>
          </a:r>
          <a:endParaRPr lang="ru-RU" sz="1400" b="1" dirty="0">
            <a:solidFill>
              <a:srgbClr val="00B050"/>
            </a:solidFill>
            <a:latin typeface="+mn-lt"/>
          </a:endParaRPr>
        </a:p>
      </dgm:t>
    </dgm:pt>
    <dgm:pt modelId="{1C389EBE-AB56-47DA-9C7E-3B20A323B625}" type="parTrans" cxnId="{D99EE0F4-CD0D-44D5-AEA7-82231BA16E09}">
      <dgm:prSet/>
      <dgm:spPr/>
      <dgm:t>
        <a:bodyPr/>
        <a:lstStyle/>
        <a:p>
          <a:pPr algn="l"/>
          <a:endParaRPr lang="ru-RU"/>
        </a:p>
      </dgm:t>
    </dgm:pt>
    <dgm:pt modelId="{445A3AB6-B62C-4FC3-9531-41538565519D}" type="sibTrans" cxnId="{D99EE0F4-CD0D-44D5-AEA7-82231BA16E09}">
      <dgm:prSet/>
      <dgm:spPr/>
      <dgm:t>
        <a:bodyPr/>
        <a:lstStyle/>
        <a:p>
          <a:pPr algn="l"/>
          <a:endParaRPr lang="ru-RU"/>
        </a:p>
      </dgm:t>
    </dgm:pt>
    <dgm:pt modelId="{1485863A-03C3-4FEF-8C78-C25978C670B7}">
      <dgm:prSet phldrT="[Текст]" custT="1"/>
      <dgm:spPr/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dirty="0" smtClean="0">
              <a:solidFill>
                <a:srgbClr val="2D4293"/>
              </a:solidFill>
              <a:latin typeface="+mn-lt"/>
              <a:ea typeface="Montserrat Regular"/>
              <a:cs typeface="Montserrat Bold"/>
            </a:rPr>
            <a:t>Вирусный гепатит С – по ПГГ РФ/РС(Я) – 1 147  </a:t>
          </a:r>
          <a:r>
            <a:rPr lang="ru-RU" sz="1400" b="1" dirty="0" smtClean="0">
              <a:solidFill>
                <a:srgbClr val="B00000"/>
              </a:solidFill>
              <a:latin typeface="+mn-lt"/>
              <a:ea typeface="Montserrat Regular"/>
              <a:cs typeface="Montserrat Bold"/>
            </a:rPr>
            <a:t>(+82,6%)</a:t>
          </a:r>
          <a:endParaRPr lang="ru-RU" sz="1400" b="1" dirty="0" smtClean="0">
            <a:solidFill>
              <a:srgbClr val="B00000"/>
            </a:solidFill>
            <a:latin typeface="+mn-lt"/>
          </a:endParaRPr>
        </a:p>
      </dgm:t>
    </dgm:pt>
    <dgm:pt modelId="{CF723777-F983-41FE-B738-7B19DC6F16C8}" type="parTrans" cxnId="{56C940A0-8CCD-4311-8416-0C7E701D21BB}">
      <dgm:prSet/>
      <dgm:spPr/>
      <dgm:t>
        <a:bodyPr/>
        <a:lstStyle/>
        <a:p>
          <a:pPr algn="l"/>
          <a:endParaRPr lang="ru-RU"/>
        </a:p>
      </dgm:t>
    </dgm:pt>
    <dgm:pt modelId="{C6E790D9-4AFE-472A-94F9-C97BC80E1DC1}" type="sibTrans" cxnId="{56C940A0-8CCD-4311-8416-0C7E701D21BB}">
      <dgm:prSet/>
      <dgm:spPr/>
      <dgm:t>
        <a:bodyPr/>
        <a:lstStyle/>
        <a:p>
          <a:pPr algn="l"/>
          <a:endParaRPr lang="ru-RU"/>
        </a:p>
      </dgm:t>
    </dgm:pt>
    <dgm:pt modelId="{193902FA-7E27-4391-92E4-8E23E3153DE6}">
      <dgm:prSet custT="1"/>
      <dgm:spPr/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dirty="0" smtClean="0">
              <a:solidFill>
                <a:schemeClr val="tx1"/>
              </a:solidFill>
              <a:latin typeface="+mn-lt"/>
              <a:ea typeface="Montserrat Regular"/>
              <a:cs typeface="Montserrat Bold"/>
            </a:rPr>
            <a:t>ЭКО по ПГГ РФ – 682 </a:t>
          </a:r>
          <a:r>
            <a:rPr lang="ru-RU" sz="1400" b="1" dirty="0" smtClean="0">
              <a:solidFill>
                <a:srgbClr val="C00000"/>
              </a:solidFill>
              <a:latin typeface="+mn-lt"/>
              <a:ea typeface="Montserrat Regular"/>
              <a:cs typeface="Montserrat Bold"/>
            </a:rPr>
            <a:t>(+15,1%) </a:t>
          </a:r>
          <a:endParaRPr lang="ru-RU" sz="1400" dirty="0" smtClean="0">
            <a:latin typeface="+mn-lt"/>
          </a:endParaRPr>
        </a:p>
        <a:p>
          <a:pPr algn="l">
            <a:buClrTx/>
            <a:buSzTx/>
            <a:buFontTx/>
            <a:buNone/>
          </a:pPr>
          <a:endParaRPr lang="ru-RU" sz="1400" b="1" dirty="0">
            <a:solidFill>
              <a:srgbClr val="B00000"/>
            </a:solidFill>
            <a:latin typeface="+mn-lt"/>
          </a:endParaRPr>
        </a:p>
      </dgm:t>
    </dgm:pt>
    <dgm:pt modelId="{CAE927C1-CC5B-4905-8397-24052A2B29CD}" type="parTrans" cxnId="{AB2E2178-1D07-4880-9639-300FC21CE4EE}">
      <dgm:prSet/>
      <dgm:spPr/>
      <dgm:t>
        <a:bodyPr/>
        <a:lstStyle/>
        <a:p>
          <a:pPr algn="l"/>
          <a:endParaRPr lang="ru-RU"/>
        </a:p>
      </dgm:t>
    </dgm:pt>
    <dgm:pt modelId="{14B1D3B1-098E-4C96-B0A6-7FF41FE0FEDB}" type="sibTrans" cxnId="{AB2E2178-1D07-4880-9639-300FC21CE4EE}">
      <dgm:prSet/>
      <dgm:spPr/>
      <dgm:t>
        <a:bodyPr/>
        <a:lstStyle/>
        <a:p>
          <a:pPr algn="l"/>
          <a:endParaRPr lang="ru-RU"/>
        </a:p>
      </dgm:t>
    </dgm:pt>
    <dgm:pt modelId="{3EE4CCE4-C5D5-4060-A7FE-0CD56FB41F89}">
      <dgm:prSet custT="1"/>
      <dgm:spPr/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dirty="0" smtClean="0">
              <a:solidFill>
                <a:srgbClr val="2D4293"/>
              </a:solidFill>
              <a:latin typeface="+mn-lt"/>
              <a:ea typeface="Montserrat Regular"/>
              <a:cs typeface="Montserrat Bold"/>
            </a:rPr>
            <a:t>ЭКО – по нормативу РФ – 601, </a:t>
          </a:r>
        </a:p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dirty="0" smtClean="0">
              <a:solidFill>
                <a:srgbClr val="FF0000"/>
              </a:solidFill>
              <a:latin typeface="+mn-lt"/>
              <a:ea typeface="Montserrat Regular"/>
              <a:cs typeface="Montserrat Bold"/>
            </a:rPr>
            <a:t>по РС(Я) – 850 (+41% от РФ)</a:t>
          </a:r>
          <a:endParaRPr lang="ru-RU" sz="1400" b="1" dirty="0" smtClean="0">
            <a:solidFill>
              <a:srgbClr val="FF0000"/>
            </a:solidFill>
            <a:latin typeface="+mn-lt"/>
          </a:endParaRPr>
        </a:p>
        <a:p>
          <a:pPr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endParaRPr lang="ru-RU" sz="1400" dirty="0">
            <a:solidFill>
              <a:srgbClr val="FF0000"/>
            </a:solidFill>
            <a:latin typeface="+mn-lt"/>
          </a:endParaRPr>
        </a:p>
      </dgm:t>
    </dgm:pt>
    <dgm:pt modelId="{BAC96F00-C293-4771-8463-4AA4438E7434}" type="parTrans" cxnId="{29D68068-880E-470F-A2A0-6ECA7E8FF749}">
      <dgm:prSet/>
      <dgm:spPr/>
      <dgm:t>
        <a:bodyPr/>
        <a:lstStyle/>
        <a:p>
          <a:pPr algn="l"/>
          <a:endParaRPr lang="ru-RU"/>
        </a:p>
      </dgm:t>
    </dgm:pt>
    <dgm:pt modelId="{D4C65A8D-6E24-4E2C-969F-CB6D04342F8A}" type="sibTrans" cxnId="{29D68068-880E-470F-A2A0-6ECA7E8FF749}">
      <dgm:prSet/>
      <dgm:spPr/>
      <dgm:t>
        <a:bodyPr/>
        <a:lstStyle/>
        <a:p>
          <a:pPr algn="l"/>
          <a:endParaRPr lang="ru-RU"/>
        </a:p>
      </dgm:t>
    </dgm:pt>
    <dgm:pt modelId="{C15E76D0-780C-4DA5-A01E-1BBC6A6F2A2C}" type="pres">
      <dgm:prSet presAssocID="{DB7C0A6F-9C2C-42C9-9118-D31F348E3AC0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C70D9A7-4975-4321-A02B-70DD9FBAA574}" type="pres">
      <dgm:prSet presAssocID="{32AD38B4-F5D4-4CED-B6EA-325664183977}" presName="root" presStyleCnt="0"/>
      <dgm:spPr/>
    </dgm:pt>
    <dgm:pt modelId="{A094092B-2D7F-4F2C-A00E-96D74B4DA334}" type="pres">
      <dgm:prSet presAssocID="{32AD38B4-F5D4-4CED-B6EA-325664183977}" presName="rootComposite" presStyleCnt="0"/>
      <dgm:spPr/>
    </dgm:pt>
    <dgm:pt modelId="{A09FA1DF-946D-4DAC-A19D-31B522662AC0}" type="pres">
      <dgm:prSet presAssocID="{32AD38B4-F5D4-4CED-B6EA-325664183977}" presName="rootText" presStyleLbl="node1" presStyleIdx="0" presStyleCnt="2" custScaleX="466208" custLinFactY="-92614" custLinFactNeighborX="12672" custLinFactNeighborY="-100000"/>
      <dgm:spPr/>
      <dgm:t>
        <a:bodyPr/>
        <a:lstStyle/>
        <a:p>
          <a:endParaRPr lang="ru-RU"/>
        </a:p>
      </dgm:t>
    </dgm:pt>
    <dgm:pt modelId="{6159C2AD-D700-43F7-96D5-A28BE1B31254}" type="pres">
      <dgm:prSet presAssocID="{32AD38B4-F5D4-4CED-B6EA-325664183977}" presName="rootConnector" presStyleLbl="node1" presStyleIdx="0" presStyleCnt="2"/>
      <dgm:spPr/>
      <dgm:t>
        <a:bodyPr/>
        <a:lstStyle/>
        <a:p>
          <a:endParaRPr lang="ru-RU"/>
        </a:p>
      </dgm:t>
    </dgm:pt>
    <dgm:pt modelId="{72B34ED7-F2BA-4958-BC9F-7E2335CAADB3}" type="pres">
      <dgm:prSet presAssocID="{32AD38B4-F5D4-4CED-B6EA-325664183977}" presName="childShape" presStyleCnt="0"/>
      <dgm:spPr/>
    </dgm:pt>
    <dgm:pt modelId="{4F0C39B1-36A0-4A1E-9756-715E3631192E}" type="pres">
      <dgm:prSet presAssocID="{40979EAB-CE15-44C7-A5AA-B8A85EEC0200}" presName="Name13" presStyleLbl="parChTrans1D2" presStyleIdx="0" presStyleCnt="6"/>
      <dgm:spPr/>
      <dgm:t>
        <a:bodyPr/>
        <a:lstStyle/>
        <a:p>
          <a:endParaRPr lang="ru-RU"/>
        </a:p>
      </dgm:t>
    </dgm:pt>
    <dgm:pt modelId="{7A801A34-4F29-4A48-90B7-D7A13E209D74}" type="pres">
      <dgm:prSet presAssocID="{7C47C4E8-52B8-4EF2-BE12-292027CE50CB}" presName="childText" presStyleLbl="bgAcc1" presStyleIdx="0" presStyleCnt="6" custScaleX="522087" custLinFactY="-84166" custLinFactNeighborX="-11616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48EEAF-C1E3-4FAC-8A3C-D16CD33C0E55}" type="pres">
      <dgm:prSet presAssocID="{BE8BC1AD-B3AC-446B-B403-4ADC368E2045}" presName="Name13" presStyleLbl="parChTrans1D2" presStyleIdx="1" presStyleCnt="6"/>
      <dgm:spPr/>
      <dgm:t>
        <a:bodyPr/>
        <a:lstStyle/>
        <a:p>
          <a:endParaRPr lang="ru-RU"/>
        </a:p>
      </dgm:t>
    </dgm:pt>
    <dgm:pt modelId="{10515C8E-B0C1-46EB-B2A6-F740456B6C88}" type="pres">
      <dgm:prSet presAssocID="{9DDDE16A-11FB-4217-B8CC-6518FC9684EB}" presName="childText" presStyleLbl="bgAcc1" presStyleIdx="1" presStyleCnt="6" custScaleX="522087" custLinFactY="-75718" custLinFactNeighborX="-8448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8A5210-1D55-426C-9C9B-8C152FD6D346}" type="pres">
      <dgm:prSet presAssocID="{BAC96F00-C293-4771-8463-4AA4438E7434}" presName="Name13" presStyleLbl="parChTrans1D2" presStyleIdx="2" presStyleCnt="6"/>
      <dgm:spPr/>
      <dgm:t>
        <a:bodyPr/>
        <a:lstStyle/>
        <a:p>
          <a:endParaRPr lang="ru-RU"/>
        </a:p>
      </dgm:t>
    </dgm:pt>
    <dgm:pt modelId="{83935E19-0D45-4680-A527-2EA4E8E5A5FC}" type="pres">
      <dgm:prSet presAssocID="{3EE4CCE4-C5D5-4060-A7FE-0CD56FB41F89}" presName="childText" presStyleLbl="bgAcc1" presStyleIdx="2" presStyleCnt="6" custScaleX="522087" custScaleY="134059" custLinFactY="-55442" custLinFactNeighborX="-14784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2B4941-A0AA-475F-96D3-F3F033D5429C}" type="pres">
      <dgm:prSet presAssocID="{0DC34C36-EFB9-4F12-8124-4991BCB3C877}" presName="root" presStyleCnt="0"/>
      <dgm:spPr/>
    </dgm:pt>
    <dgm:pt modelId="{2AB15E55-C942-43E7-BF78-53C3896FB004}" type="pres">
      <dgm:prSet presAssocID="{0DC34C36-EFB9-4F12-8124-4991BCB3C877}" presName="rootComposite" presStyleCnt="0"/>
      <dgm:spPr/>
    </dgm:pt>
    <dgm:pt modelId="{35758924-16B4-4924-B4FB-6A72C04E81BC}" type="pres">
      <dgm:prSet presAssocID="{0DC34C36-EFB9-4F12-8124-4991BCB3C877}" presName="rootText" presStyleLbl="node1" presStyleIdx="1" presStyleCnt="2" custScaleX="466208" custLinFactY="-97683" custLinFactNeighborX="34299" custLinFactNeighborY="-100000"/>
      <dgm:spPr/>
      <dgm:t>
        <a:bodyPr/>
        <a:lstStyle/>
        <a:p>
          <a:endParaRPr lang="ru-RU"/>
        </a:p>
      </dgm:t>
    </dgm:pt>
    <dgm:pt modelId="{75199590-A2A1-488F-800C-744333884E2E}" type="pres">
      <dgm:prSet presAssocID="{0DC34C36-EFB9-4F12-8124-4991BCB3C877}" presName="rootConnector" presStyleLbl="node1" presStyleIdx="1" presStyleCnt="2"/>
      <dgm:spPr/>
      <dgm:t>
        <a:bodyPr/>
        <a:lstStyle/>
        <a:p>
          <a:endParaRPr lang="ru-RU"/>
        </a:p>
      </dgm:t>
    </dgm:pt>
    <dgm:pt modelId="{9E81FE09-EE5E-48CA-8AA5-C9249FB9E859}" type="pres">
      <dgm:prSet presAssocID="{0DC34C36-EFB9-4F12-8124-4991BCB3C877}" presName="childShape" presStyleCnt="0"/>
      <dgm:spPr/>
    </dgm:pt>
    <dgm:pt modelId="{5D43E64E-62D9-4F9D-AB15-050E708E33C7}" type="pres">
      <dgm:prSet presAssocID="{1C389EBE-AB56-47DA-9C7E-3B20A323B625}" presName="Name13" presStyleLbl="parChTrans1D2" presStyleIdx="3" presStyleCnt="6"/>
      <dgm:spPr/>
      <dgm:t>
        <a:bodyPr/>
        <a:lstStyle/>
        <a:p>
          <a:endParaRPr lang="ru-RU"/>
        </a:p>
      </dgm:t>
    </dgm:pt>
    <dgm:pt modelId="{C957F6AB-49BF-43E4-9429-52116212ECC9}" type="pres">
      <dgm:prSet presAssocID="{5CAF00F5-BB1F-4753-99E0-9915CC93D8B1}" presName="childText" presStyleLbl="bgAcc1" presStyleIdx="3" presStyleCnt="6" custScaleX="522087" custLinFactY="-90924" custLinFactNeighborX="2112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1F8C07-329D-44E7-946E-99EBEBC518B1}" type="pres">
      <dgm:prSet presAssocID="{CF723777-F983-41FE-B738-7B19DC6F16C8}" presName="Name13" presStyleLbl="parChTrans1D2" presStyleIdx="4" presStyleCnt="6"/>
      <dgm:spPr/>
      <dgm:t>
        <a:bodyPr/>
        <a:lstStyle/>
        <a:p>
          <a:endParaRPr lang="ru-RU"/>
        </a:p>
      </dgm:t>
    </dgm:pt>
    <dgm:pt modelId="{25F4F304-5543-4219-9596-C0361A03AAD5}" type="pres">
      <dgm:prSet presAssocID="{1485863A-03C3-4FEF-8C78-C25978C670B7}" presName="childText" presStyleLbl="bgAcc1" presStyleIdx="4" presStyleCnt="6" custScaleX="522087" custLinFactY="-75717" custLinFactNeighborX="-1056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0652E9-3E14-452A-A500-A7D93C80CD6E}" type="pres">
      <dgm:prSet presAssocID="{CAE927C1-CC5B-4905-8397-24052A2B29CD}" presName="Name13" presStyleLbl="parChTrans1D2" presStyleIdx="5" presStyleCnt="6"/>
      <dgm:spPr/>
      <dgm:t>
        <a:bodyPr/>
        <a:lstStyle/>
        <a:p>
          <a:endParaRPr lang="ru-RU"/>
        </a:p>
      </dgm:t>
    </dgm:pt>
    <dgm:pt modelId="{77F5EF5F-A850-41A3-9C45-6534C5AC9623}" type="pres">
      <dgm:prSet presAssocID="{193902FA-7E27-4391-92E4-8E23E3153DE6}" presName="childText" presStyleLbl="bgAcc1" presStyleIdx="5" presStyleCnt="6" custScaleX="522087" custScaleY="74282" custLinFactY="-55443" custLinFactNeighborX="-4224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99EE0F4-CD0D-44D5-AEA7-82231BA16E09}" srcId="{0DC34C36-EFB9-4F12-8124-4991BCB3C877}" destId="{5CAF00F5-BB1F-4753-99E0-9915CC93D8B1}" srcOrd="0" destOrd="0" parTransId="{1C389EBE-AB56-47DA-9C7E-3B20A323B625}" sibTransId="{445A3AB6-B62C-4FC3-9531-41538565519D}"/>
    <dgm:cxn modelId="{C3B60D13-4256-45CC-8F9F-8A8C67AFF514}" type="presOf" srcId="{193902FA-7E27-4391-92E4-8E23E3153DE6}" destId="{77F5EF5F-A850-41A3-9C45-6534C5AC9623}" srcOrd="0" destOrd="0" presId="urn:microsoft.com/office/officeart/2005/8/layout/hierarchy3"/>
    <dgm:cxn modelId="{4392F9F8-5740-4DAD-AED7-81D4DA5A237B}" type="presOf" srcId="{1485863A-03C3-4FEF-8C78-C25978C670B7}" destId="{25F4F304-5543-4219-9596-C0361A03AAD5}" srcOrd="0" destOrd="0" presId="urn:microsoft.com/office/officeart/2005/8/layout/hierarchy3"/>
    <dgm:cxn modelId="{C6AF9C71-63C5-4573-A31C-2019635D6F0D}" type="presOf" srcId="{3EE4CCE4-C5D5-4060-A7FE-0CD56FB41F89}" destId="{83935E19-0D45-4680-A527-2EA4E8E5A5FC}" srcOrd="0" destOrd="0" presId="urn:microsoft.com/office/officeart/2005/8/layout/hierarchy3"/>
    <dgm:cxn modelId="{9E242672-2994-45BC-9CFA-A00750615C10}" type="presOf" srcId="{40979EAB-CE15-44C7-A5AA-B8A85EEC0200}" destId="{4F0C39B1-36A0-4A1E-9756-715E3631192E}" srcOrd="0" destOrd="0" presId="urn:microsoft.com/office/officeart/2005/8/layout/hierarchy3"/>
    <dgm:cxn modelId="{8BE493D8-0A76-40CC-83C8-B166E301465A}" type="presOf" srcId="{BE8BC1AD-B3AC-446B-B403-4ADC368E2045}" destId="{4548EEAF-C1E3-4FAC-8A3C-D16CD33C0E55}" srcOrd="0" destOrd="0" presId="urn:microsoft.com/office/officeart/2005/8/layout/hierarchy3"/>
    <dgm:cxn modelId="{7FFE843F-2898-4B9E-B92F-122A57C66C3D}" srcId="{DB7C0A6F-9C2C-42C9-9118-D31F348E3AC0}" destId="{0DC34C36-EFB9-4F12-8124-4991BCB3C877}" srcOrd="1" destOrd="0" parTransId="{6F5C5C01-8B90-4527-A38E-B7EACA1932D2}" sibTransId="{5FD1439B-49C6-4580-B1C3-495871620B9C}"/>
    <dgm:cxn modelId="{08FE43F6-73BC-4B9D-8B33-58CF8146AD31}" type="presOf" srcId="{32AD38B4-F5D4-4CED-B6EA-325664183977}" destId="{A09FA1DF-946D-4DAC-A19D-31B522662AC0}" srcOrd="0" destOrd="0" presId="urn:microsoft.com/office/officeart/2005/8/layout/hierarchy3"/>
    <dgm:cxn modelId="{AB2E2178-1D07-4880-9639-300FC21CE4EE}" srcId="{0DC34C36-EFB9-4F12-8124-4991BCB3C877}" destId="{193902FA-7E27-4391-92E4-8E23E3153DE6}" srcOrd="2" destOrd="0" parTransId="{CAE927C1-CC5B-4905-8397-24052A2B29CD}" sibTransId="{14B1D3B1-098E-4C96-B0A6-7FF41FE0FEDB}"/>
    <dgm:cxn modelId="{2A8E4202-F832-4286-878C-8CAF0221C9A5}" type="presOf" srcId="{0DC34C36-EFB9-4F12-8124-4991BCB3C877}" destId="{35758924-16B4-4924-B4FB-6A72C04E81BC}" srcOrd="0" destOrd="0" presId="urn:microsoft.com/office/officeart/2005/8/layout/hierarchy3"/>
    <dgm:cxn modelId="{D421AC73-08DA-4F55-B509-91B0FDEE9FE3}" type="presOf" srcId="{CAE927C1-CC5B-4905-8397-24052A2B29CD}" destId="{270652E9-3E14-452A-A500-A7D93C80CD6E}" srcOrd="0" destOrd="0" presId="urn:microsoft.com/office/officeart/2005/8/layout/hierarchy3"/>
    <dgm:cxn modelId="{DEBEB2A1-F1FF-4A65-89BF-6B2D25A58DF4}" type="presOf" srcId="{DB7C0A6F-9C2C-42C9-9118-D31F348E3AC0}" destId="{C15E76D0-780C-4DA5-A01E-1BBC6A6F2A2C}" srcOrd="0" destOrd="0" presId="urn:microsoft.com/office/officeart/2005/8/layout/hierarchy3"/>
    <dgm:cxn modelId="{29D68068-880E-470F-A2A0-6ECA7E8FF749}" srcId="{32AD38B4-F5D4-4CED-B6EA-325664183977}" destId="{3EE4CCE4-C5D5-4060-A7FE-0CD56FB41F89}" srcOrd="2" destOrd="0" parTransId="{BAC96F00-C293-4771-8463-4AA4438E7434}" sibTransId="{D4C65A8D-6E24-4E2C-969F-CB6D04342F8A}"/>
    <dgm:cxn modelId="{EA6EC185-7CF0-4784-BC9D-83674301A3A5}" type="presOf" srcId="{5CAF00F5-BB1F-4753-99E0-9915CC93D8B1}" destId="{C957F6AB-49BF-43E4-9429-52116212ECC9}" srcOrd="0" destOrd="0" presId="urn:microsoft.com/office/officeart/2005/8/layout/hierarchy3"/>
    <dgm:cxn modelId="{5082D91C-6246-4865-8C9E-B5270A0FDE8D}" srcId="{32AD38B4-F5D4-4CED-B6EA-325664183977}" destId="{9DDDE16A-11FB-4217-B8CC-6518FC9684EB}" srcOrd="1" destOrd="0" parTransId="{BE8BC1AD-B3AC-446B-B403-4ADC368E2045}" sibTransId="{7985C758-75B6-46A2-B853-9612E153AD4C}"/>
    <dgm:cxn modelId="{56C940A0-8CCD-4311-8416-0C7E701D21BB}" srcId="{0DC34C36-EFB9-4F12-8124-4991BCB3C877}" destId="{1485863A-03C3-4FEF-8C78-C25978C670B7}" srcOrd="1" destOrd="0" parTransId="{CF723777-F983-41FE-B738-7B19DC6F16C8}" sibTransId="{C6E790D9-4AFE-472A-94F9-C97BC80E1DC1}"/>
    <dgm:cxn modelId="{3EBBED30-25BA-4C96-9C8D-E3BFF21FDE3E}" srcId="{DB7C0A6F-9C2C-42C9-9118-D31F348E3AC0}" destId="{32AD38B4-F5D4-4CED-B6EA-325664183977}" srcOrd="0" destOrd="0" parTransId="{3F2F4587-B13A-40C4-996E-7AE52355E57E}" sibTransId="{10345A1B-D18B-4981-86B6-315BD7B1F5E4}"/>
    <dgm:cxn modelId="{6AF7FDFB-08E1-40D9-A09E-F8CEC1CCEC56}" type="presOf" srcId="{BAC96F00-C293-4771-8463-4AA4438E7434}" destId="{218A5210-1D55-426C-9C9B-8C152FD6D346}" srcOrd="0" destOrd="0" presId="urn:microsoft.com/office/officeart/2005/8/layout/hierarchy3"/>
    <dgm:cxn modelId="{89BF3EE7-7CD3-4B84-80FB-EA4F01EE6318}" srcId="{32AD38B4-F5D4-4CED-B6EA-325664183977}" destId="{7C47C4E8-52B8-4EF2-BE12-292027CE50CB}" srcOrd="0" destOrd="0" parTransId="{40979EAB-CE15-44C7-A5AA-B8A85EEC0200}" sibTransId="{01826CF9-D9A8-407A-9050-D952B8484ABB}"/>
    <dgm:cxn modelId="{4A5CC31A-2E9B-4E55-B191-1F59319B3666}" type="presOf" srcId="{0DC34C36-EFB9-4F12-8124-4991BCB3C877}" destId="{75199590-A2A1-488F-800C-744333884E2E}" srcOrd="1" destOrd="0" presId="urn:microsoft.com/office/officeart/2005/8/layout/hierarchy3"/>
    <dgm:cxn modelId="{7675CA0D-BB84-4298-A135-D11552C1DDFD}" type="presOf" srcId="{32AD38B4-F5D4-4CED-B6EA-325664183977}" destId="{6159C2AD-D700-43F7-96D5-A28BE1B31254}" srcOrd="1" destOrd="0" presId="urn:microsoft.com/office/officeart/2005/8/layout/hierarchy3"/>
    <dgm:cxn modelId="{837D4AC4-4124-4644-AE50-82971511E6C9}" type="presOf" srcId="{7C47C4E8-52B8-4EF2-BE12-292027CE50CB}" destId="{7A801A34-4F29-4A48-90B7-D7A13E209D74}" srcOrd="0" destOrd="0" presId="urn:microsoft.com/office/officeart/2005/8/layout/hierarchy3"/>
    <dgm:cxn modelId="{C2B104FE-5A6E-4BA5-BC6B-FF92F4509128}" type="presOf" srcId="{1C389EBE-AB56-47DA-9C7E-3B20A323B625}" destId="{5D43E64E-62D9-4F9D-AB15-050E708E33C7}" srcOrd="0" destOrd="0" presId="urn:microsoft.com/office/officeart/2005/8/layout/hierarchy3"/>
    <dgm:cxn modelId="{19DF72DA-43A3-4FF1-A846-CBE8AD75F1A1}" type="presOf" srcId="{9DDDE16A-11FB-4217-B8CC-6518FC9684EB}" destId="{10515C8E-B0C1-46EB-B2A6-F740456B6C88}" srcOrd="0" destOrd="0" presId="urn:microsoft.com/office/officeart/2005/8/layout/hierarchy3"/>
    <dgm:cxn modelId="{97A58D59-2826-4FBD-9864-1B608BB1E19C}" type="presOf" srcId="{CF723777-F983-41FE-B738-7B19DC6F16C8}" destId="{D81F8C07-329D-44E7-946E-99EBEBC518B1}" srcOrd="0" destOrd="0" presId="urn:microsoft.com/office/officeart/2005/8/layout/hierarchy3"/>
    <dgm:cxn modelId="{A4423906-BE1C-4A6F-AF0D-69114EA06348}" type="presParOf" srcId="{C15E76D0-780C-4DA5-A01E-1BBC6A6F2A2C}" destId="{CC70D9A7-4975-4321-A02B-70DD9FBAA574}" srcOrd="0" destOrd="0" presId="urn:microsoft.com/office/officeart/2005/8/layout/hierarchy3"/>
    <dgm:cxn modelId="{FFD452BB-9A8D-4AD9-B251-EEF816714845}" type="presParOf" srcId="{CC70D9A7-4975-4321-A02B-70DD9FBAA574}" destId="{A094092B-2D7F-4F2C-A00E-96D74B4DA334}" srcOrd="0" destOrd="0" presId="urn:microsoft.com/office/officeart/2005/8/layout/hierarchy3"/>
    <dgm:cxn modelId="{1DDF2109-99FA-4215-9483-C4AAAA4E8A66}" type="presParOf" srcId="{A094092B-2D7F-4F2C-A00E-96D74B4DA334}" destId="{A09FA1DF-946D-4DAC-A19D-31B522662AC0}" srcOrd="0" destOrd="0" presId="urn:microsoft.com/office/officeart/2005/8/layout/hierarchy3"/>
    <dgm:cxn modelId="{1BAE837A-F8AF-4F42-8B1C-204C791204BE}" type="presParOf" srcId="{A094092B-2D7F-4F2C-A00E-96D74B4DA334}" destId="{6159C2AD-D700-43F7-96D5-A28BE1B31254}" srcOrd="1" destOrd="0" presId="urn:microsoft.com/office/officeart/2005/8/layout/hierarchy3"/>
    <dgm:cxn modelId="{C2BE551B-688E-46F6-B1A7-FE51912A3813}" type="presParOf" srcId="{CC70D9A7-4975-4321-A02B-70DD9FBAA574}" destId="{72B34ED7-F2BA-4958-BC9F-7E2335CAADB3}" srcOrd="1" destOrd="0" presId="urn:microsoft.com/office/officeart/2005/8/layout/hierarchy3"/>
    <dgm:cxn modelId="{25762333-2D4C-475B-B213-F2A08D2AB372}" type="presParOf" srcId="{72B34ED7-F2BA-4958-BC9F-7E2335CAADB3}" destId="{4F0C39B1-36A0-4A1E-9756-715E3631192E}" srcOrd="0" destOrd="0" presId="urn:microsoft.com/office/officeart/2005/8/layout/hierarchy3"/>
    <dgm:cxn modelId="{EEFAA354-FAAF-40D9-B43F-3556DAF6429F}" type="presParOf" srcId="{72B34ED7-F2BA-4958-BC9F-7E2335CAADB3}" destId="{7A801A34-4F29-4A48-90B7-D7A13E209D74}" srcOrd="1" destOrd="0" presId="urn:microsoft.com/office/officeart/2005/8/layout/hierarchy3"/>
    <dgm:cxn modelId="{B1A4D27B-89DA-432A-A5B4-9926A30EE05D}" type="presParOf" srcId="{72B34ED7-F2BA-4958-BC9F-7E2335CAADB3}" destId="{4548EEAF-C1E3-4FAC-8A3C-D16CD33C0E55}" srcOrd="2" destOrd="0" presId="urn:microsoft.com/office/officeart/2005/8/layout/hierarchy3"/>
    <dgm:cxn modelId="{65C333E5-342C-4F7E-A897-237F329D3632}" type="presParOf" srcId="{72B34ED7-F2BA-4958-BC9F-7E2335CAADB3}" destId="{10515C8E-B0C1-46EB-B2A6-F740456B6C88}" srcOrd="3" destOrd="0" presId="urn:microsoft.com/office/officeart/2005/8/layout/hierarchy3"/>
    <dgm:cxn modelId="{950A5EF4-5E2C-489F-AB04-45BAA4B62344}" type="presParOf" srcId="{72B34ED7-F2BA-4958-BC9F-7E2335CAADB3}" destId="{218A5210-1D55-426C-9C9B-8C152FD6D346}" srcOrd="4" destOrd="0" presId="urn:microsoft.com/office/officeart/2005/8/layout/hierarchy3"/>
    <dgm:cxn modelId="{FDC00A82-4B39-4E25-B1D6-34F94AAD7F54}" type="presParOf" srcId="{72B34ED7-F2BA-4958-BC9F-7E2335CAADB3}" destId="{83935E19-0D45-4680-A527-2EA4E8E5A5FC}" srcOrd="5" destOrd="0" presId="urn:microsoft.com/office/officeart/2005/8/layout/hierarchy3"/>
    <dgm:cxn modelId="{0973A48C-81F0-47B4-8E2F-81C8E28D5747}" type="presParOf" srcId="{C15E76D0-780C-4DA5-A01E-1BBC6A6F2A2C}" destId="{182B4941-A0AA-475F-96D3-F3F033D5429C}" srcOrd="1" destOrd="0" presId="urn:microsoft.com/office/officeart/2005/8/layout/hierarchy3"/>
    <dgm:cxn modelId="{916A2B94-556B-48F4-9909-CD49D32F4E86}" type="presParOf" srcId="{182B4941-A0AA-475F-96D3-F3F033D5429C}" destId="{2AB15E55-C942-43E7-BF78-53C3896FB004}" srcOrd="0" destOrd="0" presId="urn:microsoft.com/office/officeart/2005/8/layout/hierarchy3"/>
    <dgm:cxn modelId="{06D6DA15-8F95-4F5D-9C05-CED3B4E90FD6}" type="presParOf" srcId="{2AB15E55-C942-43E7-BF78-53C3896FB004}" destId="{35758924-16B4-4924-B4FB-6A72C04E81BC}" srcOrd="0" destOrd="0" presId="urn:microsoft.com/office/officeart/2005/8/layout/hierarchy3"/>
    <dgm:cxn modelId="{9B2732CF-70D8-4A96-8B5B-CE1B3A6AA5B9}" type="presParOf" srcId="{2AB15E55-C942-43E7-BF78-53C3896FB004}" destId="{75199590-A2A1-488F-800C-744333884E2E}" srcOrd="1" destOrd="0" presId="urn:microsoft.com/office/officeart/2005/8/layout/hierarchy3"/>
    <dgm:cxn modelId="{77567899-E439-4C50-BDAF-922C99C4E90C}" type="presParOf" srcId="{182B4941-A0AA-475F-96D3-F3F033D5429C}" destId="{9E81FE09-EE5E-48CA-8AA5-C9249FB9E859}" srcOrd="1" destOrd="0" presId="urn:microsoft.com/office/officeart/2005/8/layout/hierarchy3"/>
    <dgm:cxn modelId="{9BD66707-A292-4F6D-975C-5323F1C8BDCC}" type="presParOf" srcId="{9E81FE09-EE5E-48CA-8AA5-C9249FB9E859}" destId="{5D43E64E-62D9-4F9D-AB15-050E708E33C7}" srcOrd="0" destOrd="0" presId="urn:microsoft.com/office/officeart/2005/8/layout/hierarchy3"/>
    <dgm:cxn modelId="{46A400F8-48CA-4049-A062-A64DD790899C}" type="presParOf" srcId="{9E81FE09-EE5E-48CA-8AA5-C9249FB9E859}" destId="{C957F6AB-49BF-43E4-9429-52116212ECC9}" srcOrd="1" destOrd="0" presId="urn:microsoft.com/office/officeart/2005/8/layout/hierarchy3"/>
    <dgm:cxn modelId="{2AF2FAD9-46D3-4DE5-AF0D-5378C19DF395}" type="presParOf" srcId="{9E81FE09-EE5E-48CA-8AA5-C9249FB9E859}" destId="{D81F8C07-329D-44E7-946E-99EBEBC518B1}" srcOrd="2" destOrd="0" presId="urn:microsoft.com/office/officeart/2005/8/layout/hierarchy3"/>
    <dgm:cxn modelId="{7DE03A93-69E3-4DD0-89BC-B669B4517FFD}" type="presParOf" srcId="{9E81FE09-EE5E-48CA-8AA5-C9249FB9E859}" destId="{25F4F304-5543-4219-9596-C0361A03AAD5}" srcOrd="3" destOrd="0" presId="urn:microsoft.com/office/officeart/2005/8/layout/hierarchy3"/>
    <dgm:cxn modelId="{BA3C9C39-EB30-4246-AB81-56F86BEBD233}" type="presParOf" srcId="{9E81FE09-EE5E-48CA-8AA5-C9249FB9E859}" destId="{270652E9-3E14-452A-A500-A7D93C80CD6E}" srcOrd="4" destOrd="0" presId="urn:microsoft.com/office/officeart/2005/8/layout/hierarchy3"/>
    <dgm:cxn modelId="{C743E7B9-F232-47EC-8741-315DDFE590FF}" type="presParOf" srcId="{9E81FE09-EE5E-48CA-8AA5-C9249FB9E859}" destId="{77F5EF5F-A850-41A3-9C45-6534C5AC9623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9FA1DF-946D-4DAC-A19D-31B522662AC0}">
      <dsp:nvSpPr>
        <dsp:cNvPr id="0" name=""/>
        <dsp:cNvSpPr/>
      </dsp:nvSpPr>
      <dsp:spPr>
        <a:xfrm>
          <a:off x="4124" y="219275"/>
          <a:ext cx="5395818" cy="578692"/>
        </a:xfrm>
        <a:prstGeom prst="roundRect">
          <a:avLst>
            <a:gd name="adj" fmla="val 10000"/>
          </a:avLst>
        </a:prstGeom>
        <a:solidFill>
          <a:srgbClr val="2D429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1"/>
              </a:solidFill>
              <a:latin typeface="Montserrat Bold"/>
              <a:ea typeface="Montserrat Bold"/>
              <a:cs typeface="Montserrat Bold"/>
            </a:rPr>
            <a:t>2025 год</a:t>
          </a:r>
          <a:endParaRPr lang="ru-RU" sz="2400" kern="1200" dirty="0"/>
        </a:p>
      </dsp:txBody>
      <dsp:txXfrm>
        <a:off x="21073" y="236224"/>
        <a:ext cx="5361920" cy="544794"/>
      </dsp:txXfrm>
    </dsp:sp>
    <dsp:sp modelId="{4F0C39B1-36A0-4A1E-9756-715E3631192E}">
      <dsp:nvSpPr>
        <dsp:cNvPr id="0" name=""/>
        <dsp:cNvSpPr/>
      </dsp:nvSpPr>
      <dsp:spPr>
        <a:xfrm>
          <a:off x="543705" y="797967"/>
          <a:ext cx="539581" cy="2905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0503"/>
              </a:lnTo>
              <a:lnTo>
                <a:pt x="539581" y="29050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801A34-4F29-4A48-90B7-D7A13E209D74}">
      <dsp:nvSpPr>
        <dsp:cNvPr id="0" name=""/>
        <dsp:cNvSpPr/>
      </dsp:nvSpPr>
      <dsp:spPr>
        <a:xfrm>
          <a:off x="1083287" y="828650"/>
          <a:ext cx="4316655" cy="5196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lang="ru-RU" sz="1400" b="1" kern="1200" dirty="0" smtClean="0">
              <a:solidFill>
                <a:schemeClr val="tx1"/>
              </a:solidFill>
              <a:latin typeface="+mn-lt"/>
              <a:ea typeface="Montserrat Regular"/>
              <a:cs typeface="Montserrat Bold"/>
            </a:rPr>
            <a:t>248 963 </a:t>
          </a:r>
          <a:r>
            <a:rPr lang="ru-RU" sz="1400" b="0" kern="1200" dirty="0" smtClean="0">
              <a:solidFill>
                <a:schemeClr val="tx1"/>
              </a:solidFill>
              <a:latin typeface="+mn-lt"/>
              <a:ea typeface="Montserrat Regular"/>
              <a:cs typeface="Montserrat Bold"/>
            </a:rPr>
            <a:t>посещения </a:t>
          </a:r>
          <a:r>
            <a:rPr lang="ru-RU" sz="1400" b="0" kern="1200" dirty="0">
              <a:solidFill>
                <a:schemeClr val="tx1"/>
              </a:solidFill>
              <a:latin typeface="+mn-lt"/>
              <a:ea typeface="Montserrat Regular"/>
              <a:cs typeface="Montserrat Bold"/>
            </a:rPr>
            <a:t>в рамках </a:t>
          </a:r>
          <a:r>
            <a:rPr lang="ru-RU" sz="1400" b="0" kern="1200" dirty="0" smtClean="0">
              <a:solidFill>
                <a:schemeClr val="tx1"/>
              </a:solidFill>
              <a:latin typeface="+mn-lt"/>
              <a:ea typeface="Montserrat Regular"/>
              <a:cs typeface="Montserrat Bold"/>
            </a:rPr>
            <a:t>ПМО</a:t>
          </a:r>
          <a:endParaRPr lang="ru-RU" sz="1400" kern="1200" dirty="0">
            <a:solidFill>
              <a:srgbClr val="00B050"/>
            </a:solidFill>
            <a:latin typeface="+mn-lt"/>
          </a:endParaRPr>
        </a:p>
      </dsp:txBody>
      <dsp:txXfrm>
        <a:off x="1098507" y="843870"/>
        <a:ext cx="4286215" cy="489202"/>
      </dsp:txXfrm>
    </dsp:sp>
    <dsp:sp modelId="{4548EEAF-C1E3-4FAC-8A3C-D16CD33C0E55}">
      <dsp:nvSpPr>
        <dsp:cNvPr id="0" name=""/>
        <dsp:cNvSpPr/>
      </dsp:nvSpPr>
      <dsp:spPr>
        <a:xfrm>
          <a:off x="543705" y="797967"/>
          <a:ext cx="539581" cy="9162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16243"/>
              </a:lnTo>
              <a:lnTo>
                <a:pt x="539581" y="91624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515C8E-B0C1-46EB-B2A6-F740456B6C88}">
      <dsp:nvSpPr>
        <dsp:cNvPr id="0" name=""/>
        <dsp:cNvSpPr/>
      </dsp:nvSpPr>
      <dsp:spPr>
        <a:xfrm>
          <a:off x="1083287" y="1492965"/>
          <a:ext cx="4316655" cy="44249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lang="ru-RU" sz="1400" b="1" kern="1200" dirty="0" smtClean="0">
              <a:solidFill>
                <a:schemeClr val="tx1"/>
              </a:solidFill>
              <a:latin typeface="+mn-lt"/>
              <a:ea typeface="Montserrat Regular"/>
              <a:cs typeface="Montserrat Bold"/>
            </a:rPr>
            <a:t>403 500 </a:t>
          </a:r>
          <a:r>
            <a:rPr lang="ru-RU" sz="1400" kern="1200" dirty="0" smtClean="0">
              <a:solidFill>
                <a:schemeClr val="tx1"/>
              </a:solidFill>
              <a:latin typeface="+mn-lt"/>
              <a:ea typeface="Montserrat Regular"/>
              <a:cs typeface="Montserrat Bold"/>
            </a:rPr>
            <a:t>для </a:t>
          </a:r>
          <a:r>
            <a:rPr lang="ru-RU" sz="1400" kern="1200" dirty="0">
              <a:solidFill>
                <a:schemeClr val="tx1"/>
              </a:solidFill>
              <a:latin typeface="+mn-lt"/>
              <a:ea typeface="Montserrat Regular"/>
              <a:cs typeface="Montserrat Bold"/>
            </a:rPr>
            <a:t>комплексных </a:t>
          </a:r>
          <a:r>
            <a:rPr lang="ru-RU" sz="1400" kern="1200" dirty="0" smtClean="0">
              <a:solidFill>
                <a:schemeClr val="tx1"/>
              </a:solidFill>
              <a:latin typeface="+mn-lt"/>
              <a:ea typeface="Montserrat Regular"/>
              <a:cs typeface="Montserrat Bold"/>
            </a:rPr>
            <a:t>посещений ДОГВН</a:t>
          </a:r>
          <a:endParaRPr lang="ru-RU" sz="1400" kern="1200" dirty="0">
            <a:solidFill>
              <a:srgbClr val="00B050"/>
            </a:solidFill>
            <a:latin typeface="+mn-lt"/>
          </a:endParaRPr>
        </a:p>
      </dsp:txBody>
      <dsp:txXfrm>
        <a:off x="1096247" y="1505925"/>
        <a:ext cx="4290735" cy="416571"/>
      </dsp:txXfrm>
    </dsp:sp>
    <dsp:sp modelId="{218A5210-1D55-426C-9C9B-8C152FD6D346}">
      <dsp:nvSpPr>
        <dsp:cNvPr id="0" name=""/>
        <dsp:cNvSpPr/>
      </dsp:nvSpPr>
      <dsp:spPr>
        <a:xfrm>
          <a:off x="543705" y="797967"/>
          <a:ext cx="539581" cy="14998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99892"/>
              </a:lnTo>
              <a:lnTo>
                <a:pt x="539581" y="149989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935E19-0D45-4680-A527-2EA4E8E5A5FC}">
      <dsp:nvSpPr>
        <dsp:cNvPr id="0" name=""/>
        <dsp:cNvSpPr/>
      </dsp:nvSpPr>
      <dsp:spPr>
        <a:xfrm>
          <a:off x="1083287" y="2080129"/>
          <a:ext cx="4316655" cy="4354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Blip>
              <a:blip xmlns:r="http://schemas.openxmlformats.org/officeDocument/2006/relationships" r:embed="rId1"/>
            </a:buBlip>
          </a:pPr>
          <a:r>
            <a:rPr lang="ru-RU" sz="1400" b="1" kern="1200" dirty="0" smtClean="0">
              <a:solidFill>
                <a:schemeClr val="tx1"/>
              </a:solidFill>
              <a:latin typeface="+mn-lt"/>
            </a:rPr>
            <a:t>125 681 </a:t>
          </a:r>
          <a:r>
            <a:rPr lang="ru-RU" sz="1400" kern="1200" dirty="0" smtClean="0">
              <a:latin typeface="+mn-lt"/>
            </a:rPr>
            <a:t>диспансеризация </a:t>
          </a:r>
          <a:r>
            <a:rPr lang="ru-RU" sz="1400" kern="1200" dirty="0">
              <a:latin typeface="+mn-lt"/>
            </a:rPr>
            <a:t>для оценки репродуктивного здоровья женщин и </a:t>
          </a:r>
          <a:r>
            <a:rPr lang="ru-RU" sz="1400" kern="1200" dirty="0" smtClean="0">
              <a:latin typeface="+mn-lt"/>
            </a:rPr>
            <a:t>мужчин</a:t>
          </a:r>
          <a:endParaRPr lang="ru-RU" sz="1400" kern="1200" dirty="0">
            <a:latin typeface="+mn-lt"/>
          </a:endParaRPr>
        </a:p>
      </dsp:txBody>
      <dsp:txXfrm>
        <a:off x="1096041" y="2092883"/>
        <a:ext cx="4291147" cy="409952"/>
      </dsp:txXfrm>
    </dsp:sp>
    <dsp:sp modelId="{992E649E-BF8F-4C7D-B672-BBF13E2587AE}">
      <dsp:nvSpPr>
        <dsp:cNvPr id="0" name=""/>
        <dsp:cNvSpPr/>
      </dsp:nvSpPr>
      <dsp:spPr>
        <a:xfrm>
          <a:off x="543705" y="797967"/>
          <a:ext cx="539581" cy="20835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83540"/>
              </a:lnTo>
              <a:lnTo>
                <a:pt x="539581" y="208354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D2EF8B-2B37-49C8-893D-D22A1E5B61E7}">
      <dsp:nvSpPr>
        <dsp:cNvPr id="0" name=""/>
        <dsp:cNvSpPr/>
      </dsp:nvSpPr>
      <dsp:spPr>
        <a:xfrm>
          <a:off x="1083287" y="2660263"/>
          <a:ext cx="4316655" cy="44249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+mn-lt"/>
              <a:ea typeface="Montserrat Regular"/>
              <a:cs typeface="Montserrat Bold"/>
            </a:rPr>
            <a:t>2 124 593 </a:t>
          </a:r>
          <a:r>
            <a:rPr lang="ru-RU" sz="1400" kern="1200" dirty="0" smtClean="0">
              <a:solidFill>
                <a:schemeClr val="tx1"/>
              </a:solidFill>
              <a:latin typeface="+mn-lt"/>
              <a:ea typeface="Montserrat Regular"/>
              <a:cs typeface="Montserrat Bold"/>
            </a:rPr>
            <a:t>для </a:t>
          </a:r>
          <a:r>
            <a:rPr lang="ru-RU" sz="1400" kern="1200" dirty="0">
              <a:solidFill>
                <a:schemeClr val="tx1"/>
              </a:solidFill>
              <a:latin typeface="+mn-lt"/>
              <a:ea typeface="Montserrat Regular"/>
              <a:cs typeface="Montserrat Bold"/>
            </a:rPr>
            <a:t>посещений с иными </a:t>
          </a:r>
          <a:r>
            <a:rPr lang="ru-RU" sz="1400" kern="1200" dirty="0" smtClean="0">
              <a:solidFill>
                <a:schemeClr val="tx1"/>
              </a:solidFill>
              <a:latin typeface="+mn-lt"/>
              <a:ea typeface="Montserrat Regular"/>
              <a:cs typeface="Montserrat Bold"/>
            </a:rPr>
            <a:t>целями</a:t>
          </a:r>
          <a:endParaRPr lang="ru-RU" sz="1400" kern="1200" dirty="0">
            <a:latin typeface="+mn-lt"/>
          </a:endParaRPr>
        </a:p>
      </dsp:txBody>
      <dsp:txXfrm>
        <a:off x="1096247" y="2673223"/>
        <a:ext cx="4290735" cy="416571"/>
      </dsp:txXfrm>
    </dsp:sp>
    <dsp:sp modelId="{35758924-16B4-4924-B4FB-6A72C04E81BC}">
      <dsp:nvSpPr>
        <dsp:cNvPr id="0" name=""/>
        <dsp:cNvSpPr/>
      </dsp:nvSpPr>
      <dsp:spPr>
        <a:xfrm>
          <a:off x="5693413" y="191012"/>
          <a:ext cx="5395818" cy="578692"/>
        </a:xfrm>
        <a:prstGeom prst="roundRect">
          <a:avLst>
            <a:gd name="adj" fmla="val 10000"/>
          </a:avLst>
        </a:prstGeom>
        <a:solidFill>
          <a:srgbClr val="2D429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1"/>
              </a:solidFill>
              <a:latin typeface="Montserrat Bold"/>
              <a:ea typeface="Montserrat Bold"/>
              <a:cs typeface="Montserrat Bold"/>
            </a:rPr>
            <a:t>2026 год</a:t>
          </a:r>
          <a:endParaRPr lang="ru-RU" sz="2400" kern="1200" dirty="0"/>
        </a:p>
      </dsp:txBody>
      <dsp:txXfrm>
        <a:off x="5710362" y="207961"/>
        <a:ext cx="5361920" cy="544794"/>
      </dsp:txXfrm>
    </dsp:sp>
    <dsp:sp modelId="{5D43E64E-62D9-4F9D-AB15-050E708E33C7}">
      <dsp:nvSpPr>
        <dsp:cNvPr id="0" name=""/>
        <dsp:cNvSpPr/>
      </dsp:nvSpPr>
      <dsp:spPr>
        <a:xfrm>
          <a:off x="6232995" y="769704"/>
          <a:ext cx="535457" cy="3187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8766"/>
              </a:lnTo>
              <a:lnTo>
                <a:pt x="535457" y="31876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57F6AB-49BF-43E4-9429-52116212ECC9}">
      <dsp:nvSpPr>
        <dsp:cNvPr id="0" name=""/>
        <dsp:cNvSpPr/>
      </dsp:nvSpPr>
      <dsp:spPr>
        <a:xfrm>
          <a:off x="6768452" y="828650"/>
          <a:ext cx="4316655" cy="5196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lang="ru-RU" sz="1200" b="1" kern="1200" dirty="0" smtClean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239 327 комплексных </a:t>
          </a:r>
          <a:r>
            <a:rPr lang="ru-RU" sz="1200" kern="1200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посещений в рамках проведения </a:t>
          </a:r>
          <a:r>
            <a:rPr lang="ru-RU" sz="1200" kern="1200" dirty="0" smtClean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ПМО </a:t>
          </a:r>
          <a:r>
            <a:rPr lang="ru-RU" sz="1200" b="1" kern="1200" dirty="0" smtClean="0">
              <a:solidFill>
                <a:srgbClr val="00B050"/>
              </a:solidFill>
              <a:latin typeface="Montserrat Bold"/>
              <a:ea typeface="Montserrat Regular"/>
              <a:cs typeface="Montserrat Bold"/>
            </a:rPr>
            <a:t>(-</a:t>
          </a:r>
          <a:r>
            <a:rPr lang="ru-RU" sz="1200" b="1" kern="1200" dirty="0">
              <a:solidFill>
                <a:srgbClr val="00B050"/>
              </a:solidFill>
              <a:latin typeface="Montserrat Bold"/>
              <a:ea typeface="Montserrat Regular"/>
              <a:cs typeface="Montserrat Bold"/>
            </a:rPr>
            <a:t>2,5%)</a:t>
          </a:r>
          <a:endParaRPr lang="ru-RU" sz="1200" kern="1200" dirty="0">
            <a:solidFill>
              <a:srgbClr val="00B050"/>
            </a:solidFill>
          </a:endParaRPr>
        </a:p>
      </dsp:txBody>
      <dsp:txXfrm>
        <a:off x="6783672" y="843870"/>
        <a:ext cx="4286215" cy="489202"/>
      </dsp:txXfrm>
    </dsp:sp>
    <dsp:sp modelId="{D81F8C07-329D-44E7-946E-99EBEBC518B1}">
      <dsp:nvSpPr>
        <dsp:cNvPr id="0" name=""/>
        <dsp:cNvSpPr/>
      </dsp:nvSpPr>
      <dsp:spPr>
        <a:xfrm>
          <a:off x="6232995" y="769704"/>
          <a:ext cx="535457" cy="9445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44506"/>
              </a:lnTo>
              <a:lnTo>
                <a:pt x="535457" y="9445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F4F304-5543-4219-9596-C0361A03AAD5}">
      <dsp:nvSpPr>
        <dsp:cNvPr id="0" name=""/>
        <dsp:cNvSpPr/>
      </dsp:nvSpPr>
      <dsp:spPr>
        <a:xfrm>
          <a:off x="6768452" y="1492965"/>
          <a:ext cx="4316655" cy="44249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lang="ru-RU" sz="1200" b="1" kern="1200" dirty="0" smtClean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404 706 </a:t>
          </a:r>
          <a:r>
            <a:rPr lang="ru-RU" sz="1200" kern="1200" dirty="0" smtClean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комплексных </a:t>
          </a:r>
          <a:r>
            <a:rPr lang="ru-RU" sz="1200" kern="1200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посещений </a:t>
          </a:r>
          <a:r>
            <a:rPr lang="ru-RU" sz="1200" kern="1200" dirty="0" smtClean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ДОГВН </a:t>
          </a:r>
          <a:r>
            <a:rPr lang="ru-RU" sz="1200" b="1" kern="1200" dirty="0" smtClean="0">
              <a:solidFill>
                <a:srgbClr val="C00000"/>
              </a:solidFill>
              <a:latin typeface="Montserrat Bold"/>
              <a:ea typeface="Montserrat Regular"/>
              <a:cs typeface="Montserrat Bold"/>
            </a:rPr>
            <a:t>(+</a:t>
          </a:r>
          <a:r>
            <a:rPr lang="ru-RU" sz="1200" b="1" kern="1200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rPr>
            <a:t>1,</a:t>
          </a:r>
          <a:r>
            <a:rPr lang="en-US" sz="1200" b="1" kern="1200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rPr>
            <a:t>7</a:t>
          </a:r>
          <a:r>
            <a:rPr lang="ru-RU" sz="1200" b="1" kern="1200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rPr>
            <a:t>%)</a:t>
          </a:r>
          <a:endParaRPr lang="ru-RU" sz="1200" kern="1200" dirty="0"/>
        </a:p>
      </dsp:txBody>
      <dsp:txXfrm>
        <a:off x="6781412" y="1505925"/>
        <a:ext cx="4290735" cy="416571"/>
      </dsp:txXfrm>
    </dsp:sp>
    <dsp:sp modelId="{270652E9-3E14-452A-A500-A7D93C80CD6E}">
      <dsp:nvSpPr>
        <dsp:cNvPr id="0" name=""/>
        <dsp:cNvSpPr/>
      </dsp:nvSpPr>
      <dsp:spPr>
        <a:xfrm>
          <a:off x="6232995" y="769704"/>
          <a:ext cx="535457" cy="15281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28155"/>
              </a:lnTo>
              <a:lnTo>
                <a:pt x="535457" y="152815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F5EF5F-A850-41A3-9C45-6534C5AC9623}">
      <dsp:nvSpPr>
        <dsp:cNvPr id="0" name=""/>
        <dsp:cNvSpPr/>
      </dsp:nvSpPr>
      <dsp:spPr>
        <a:xfrm>
          <a:off x="6768452" y="2080129"/>
          <a:ext cx="4316655" cy="4354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Blip>
              <a:blip xmlns:r="http://schemas.openxmlformats.org/officeDocument/2006/relationships" r:embed="rId1"/>
            </a:buBlip>
          </a:pPr>
          <a:r>
            <a:rPr lang="ru-RU" sz="1200" b="1" kern="1200" dirty="0" smtClean="0">
              <a:latin typeface="Montserrat Bold" panose="00000800000000000000" charset="-52"/>
            </a:rPr>
            <a:t>134 037 </a:t>
          </a:r>
          <a:r>
            <a:rPr lang="ru-RU" sz="1200" kern="1200" dirty="0" smtClean="0">
              <a:latin typeface="Montserrat Bold" panose="00000800000000000000" charset="-52"/>
            </a:rPr>
            <a:t>комплексных </a:t>
          </a:r>
          <a:r>
            <a:rPr lang="ru-RU" sz="1200" kern="1200" dirty="0">
              <a:latin typeface="Montserrat Bold" panose="00000800000000000000" charset="-52"/>
            </a:rPr>
            <a:t>посещений для оценки репродуктивного здоровья женщин и мужчин </a:t>
          </a:r>
          <a:r>
            <a:rPr lang="ru-RU" sz="1200" b="1" kern="1200" dirty="0">
              <a:solidFill>
                <a:srgbClr val="B00000"/>
              </a:solidFill>
              <a:latin typeface="Montserrat Bold" panose="00000800000000000000" charset="-52"/>
            </a:rPr>
            <a:t>(+8,2%)</a:t>
          </a:r>
          <a:endParaRPr lang="ru-RU" sz="1200" b="1" kern="1200" dirty="0">
            <a:solidFill>
              <a:srgbClr val="B00000"/>
            </a:solidFill>
          </a:endParaRPr>
        </a:p>
      </dsp:txBody>
      <dsp:txXfrm>
        <a:off x="6781206" y="2092883"/>
        <a:ext cx="4291147" cy="409952"/>
      </dsp:txXfrm>
    </dsp:sp>
    <dsp:sp modelId="{36E0FBA6-1398-438D-9A80-883CAFFB5EC2}">
      <dsp:nvSpPr>
        <dsp:cNvPr id="0" name=""/>
        <dsp:cNvSpPr/>
      </dsp:nvSpPr>
      <dsp:spPr>
        <a:xfrm>
          <a:off x="6232995" y="769704"/>
          <a:ext cx="535457" cy="21118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11804"/>
              </a:lnTo>
              <a:lnTo>
                <a:pt x="535457" y="211180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324A9A-51BE-435E-B5B8-9F67C5C1022B}">
      <dsp:nvSpPr>
        <dsp:cNvPr id="0" name=""/>
        <dsp:cNvSpPr/>
      </dsp:nvSpPr>
      <dsp:spPr>
        <a:xfrm>
          <a:off x="6768452" y="2660263"/>
          <a:ext cx="4316655" cy="44249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2 408 504 </a:t>
          </a:r>
          <a:r>
            <a:rPr lang="ru-RU" sz="1200" kern="1200" dirty="0" smtClean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комплексных </a:t>
          </a:r>
          <a:r>
            <a:rPr lang="ru-RU" sz="1200" kern="1200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посещений (иные цели) </a:t>
          </a:r>
          <a:r>
            <a:rPr lang="ru-RU" sz="1200" b="1" kern="1200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rPr>
            <a:t>(+</a:t>
          </a:r>
          <a:r>
            <a:rPr lang="en-US" sz="1200" b="1" kern="1200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rPr>
            <a:t>1</a:t>
          </a:r>
          <a:r>
            <a:rPr lang="ru-RU" sz="1200" b="1" kern="1200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rPr>
            <a:t>5,</a:t>
          </a:r>
          <a:r>
            <a:rPr lang="en-US" sz="1200" b="1" kern="1200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rPr>
            <a:t>0</a:t>
          </a:r>
          <a:r>
            <a:rPr lang="ru-RU" sz="1200" b="1" kern="1200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rPr>
            <a:t>%)</a:t>
          </a:r>
          <a:endParaRPr lang="ru-RU" sz="1200" kern="1200" dirty="0"/>
        </a:p>
      </dsp:txBody>
      <dsp:txXfrm>
        <a:off x="6781412" y="2673223"/>
        <a:ext cx="4290735" cy="41657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9FA1DF-946D-4DAC-A19D-31B522662AC0}">
      <dsp:nvSpPr>
        <dsp:cNvPr id="0" name=""/>
        <dsp:cNvSpPr/>
      </dsp:nvSpPr>
      <dsp:spPr>
        <a:xfrm>
          <a:off x="146108" y="71539"/>
          <a:ext cx="5256446" cy="563744"/>
        </a:xfrm>
        <a:prstGeom prst="roundRect">
          <a:avLst>
            <a:gd name="adj" fmla="val 10000"/>
          </a:avLst>
        </a:prstGeom>
        <a:solidFill>
          <a:srgbClr val="2D429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1"/>
              </a:solidFill>
              <a:latin typeface="Montserrat Bold"/>
              <a:ea typeface="Montserrat Bold"/>
              <a:cs typeface="Montserrat Bold"/>
            </a:rPr>
            <a:t>2025 год</a:t>
          </a:r>
          <a:endParaRPr lang="ru-RU" sz="2400" kern="1200" dirty="0"/>
        </a:p>
      </dsp:txBody>
      <dsp:txXfrm>
        <a:off x="162619" y="88050"/>
        <a:ext cx="5223424" cy="530722"/>
      </dsp:txXfrm>
    </dsp:sp>
    <dsp:sp modelId="{4F0C39B1-36A0-4A1E-9756-715E3631192E}">
      <dsp:nvSpPr>
        <dsp:cNvPr id="0" name=""/>
        <dsp:cNvSpPr/>
      </dsp:nvSpPr>
      <dsp:spPr>
        <a:xfrm>
          <a:off x="671753" y="635284"/>
          <a:ext cx="277993" cy="4704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0433"/>
              </a:lnTo>
              <a:lnTo>
                <a:pt x="277993" y="47043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801A34-4F29-4A48-90B7-D7A13E209D74}">
      <dsp:nvSpPr>
        <dsp:cNvPr id="0" name=""/>
        <dsp:cNvSpPr/>
      </dsp:nvSpPr>
      <dsp:spPr>
        <a:xfrm>
          <a:off x="949747" y="823846"/>
          <a:ext cx="4709180" cy="56374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lang="ru-RU" sz="1400" b="1" kern="1200" dirty="0" smtClean="0">
              <a:solidFill>
                <a:srgbClr val="2D4293"/>
              </a:solidFill>
              <a:latin typeface="+mn-lt"/>
              <a:ea typeface="Montserrat Regular"/>
              <a:cs typeface="Montserrat Bold"/>
            </a:rPr>
            <a:t>По профилю «онкология» - 12 206 случаев лечения </a:t>
          </a:r>
          <a:endParaRPr lang="ru-RU" sz="1400" kern="1200" dirty="0">
            <a:latin typeface="+mn-lt"/>
          </a:endParaRPr>
        </a:p>
      </dsp:txBody>
      <dsp:txXfrm>
        <a:off x="966258" y="840357"/>
        <a:ext cx="4676158" cy="530722"/>
      </dsp:txXfrm>
    </dsp:sp>
    <dsp:sp modelId="{4548EEAF-C1E3-4FAC-8A3C-D16CD33C0E55}">
      <dsp:nvSpPr>
        <dsp:cNvPr id="0" name=""/>
        <dsp:cNvSpPr/>
      </dsp:nvSpPr>
      <dsp:spPr>
        <a:xfrm>
          <a:off x="671753" y="635284"/>
          <a:ext cx="306568" cy="12227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2739"/>
              </a:lnTo>
              <a:lnTo>
                <a:pt x="306568" y="122273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515C8E-B0C1-46EB-B2A6-F740456B6C88}">
      <dsp:nvSpPr>
        <dsp:cNvPr id="0" name=""/>
        <dsp:cNvSpPr/>
      </dsp:nvSpPr>
      <dsp:spPr>
        <a:xfrm>
          <a:off x="978322" y="1576152"/>
          <a:ext cx="4709180" cy="56374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lang="ru-RU" sz="1400" b="1" kern="1200" dirty="0" smtClean="0">
              <a:solidFill>
                <a:srgbClr val="2D4293"/>
              </a:solidFill>
              <a:latin typeface="+mn-lt"/>
              <a:ea typeface="Montserrat Regular"/>
              <a:cs typeface="Montserrat Bold"/>
            </a:rPr>
            <a:t>Вирусный гепатит С – по нормативу РФ – 649,  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lang="ru-RU" sz="1400" b="1" kern="1200" dirty="0" smtClean="0">
              <a:solidFill>
                <a:srgbClr val="FF0000"/>
              </a:solidFill>
              <a:latin typeface="+mn-lt"/>
            </a:rPr>
            <a:t>по РС(Я) – 2 257 (+247% от РФ) </a:t>
          </a:r>
          <a:endParaRPr lang="ru-RU" sz="1400" kern="1200" dirty="0" smtClean="0">
            <a:solidFill>
              <a:srgbClr val="FF0000"/>
            </a:solidFill>
            <a:latin typeface="+mn-lt"/>
          </a:endParaRPr>
        </a:p>
      </dsp:txBody>
      <dsp:txXfrm>
        <a:off x="994833" y="1592663"/>
        <a:ext cx="4676158" cy="530722"/>
      </dsp:txXfrm>
    </dsp:sp>
    <dsp:sp modelId="{218A5210-1D55-426C-9C9B-8C152FD6D346}">
      <dsp:nvSpPr>
        <dsp:cNvPr id="0" name=""/>
        <dsp:cNvSpPr/>
      </dsp:nvSpPr>
      <dsp:spPr>
        <a:xfrm>
          <a:off x="671753" y="635284"/>
          <a:ext cx="249418" cy="21377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7728"/>
              </a:lnTo>
              <a:lnTo>
                <a:pt x="249418" y="213772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935E19-0D45-4680-A527-2EA4E8E5A5FC}">
      <dsp:nvSpPr>
        <dsp:cNvPr id="0" name=""/>
        <dsp:cNvSpPr/>
      </dsp:nvSpPr>
      <dsp:spPr>
        <a:xfrm>
          <a:off x="921172" y="2395138"/>
          <a:ext cx="4709180" cy="7557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kern="1200" dirty="0" smtClean="0">
              <a:solidFill>
                <a:srgbClr val="2D4293"/>
              </a:solidFill>
              <a:latin typeface="+mn-lt"/>
              <a:ea typeface="Montserrat Regular"/>
              <a:cs typeface="Montserrat Bold"/>
            </a:rPr>
            <a:t>ЭКО – по нормативу РФ – 601, </a:t>
          </a: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kern="1200" dirty="0" smtClean="0">
              <a:solidFill>
                <a:srgbClr val="FF0000"/>
              </a:solidFill>
              <a:latin typeface="+mn-lt"/>
              <a:ea typeface="Montserrat Regular"/>
              <a:cs typeface="Montserrat Bold"/>
            </a:rPr>
            <a:t>по РС(Я) – 850 (+41% от РФ)</a:t>
          </a:r>
          <a:endParaRPr lang="ru-RU" sz="1400" b="1" kern="1200" dirty="0" smtClean="0">
            <a:solidFill>
              <a:srgbClr val="FF0000"/>
            </a:solidFill>
            <a:latin typeface="+mn-lt"/>
          </a:endParaRP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endParaRPr lang="ru-RU" sz="1400" kern="1200" dirty="0">
            <a:solidFill>
              <a:srgbClr val="FF0000"/>
            </a:solidFill>
            <a:latin typeface="+mn-lt"/>
          </a:endParaRPr>
        </a:p>
      </dsp:txBody>
      <dsp:txXfrm>
        <a:off x="943307" y="2417273"/>
        <a:ext cx="4664910" cy="711480"/>
      </dsp:txXfrm>
    </dsp:sp>
    <dsp:sp modelId="{35758924-16B4-4924-B4FB-6A72C04E81BC}">
      <dsp:nvSpPr>
        <dsp:cNvPr id="0" name=""/>
        <dsp:cNvSpPr/>
      </dsp:nvSpPr>
      <dsp:spPr>
        <a:xfrm>
          <a:off x="5928269" y="42963"/>
          <a:ext cx="5256446" cy="563744"/>
        </a:xfrm>
        <a:prstGeom prst="roundRect">
          <a:avLst>
            <a:gd name="adj" fmla="val 10000"/>
          </a:avLst>
        </a:prstGeom>
        <a:solidFill>
          <a:srgbClr val="2D429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1"/>
              </a:solidFill>
              <a:latin typeface="Montserrat Bold"/>
              <a:ea typeface="Montserrat Bold"/>
              <a:cs typeface="Montserrat Bold"/>
            </a:rPr>
            <a:t>2026 год</a:t>
          </a:r>
          <a:endParaRPr lang="ru-RU" sz="2400" kern="1200" dirty="0"/>
        </a:p>
      </dsp:txBody>
      <dsp:txXfrm>
        <a:off x="5944780" y="59474"/>
        <a:ext cx="5223424" cy="530722"/>
      </dsp:txXfrm>
    </dsp:sp>
    <dsp:sp modelId="{5D43E64E-62D9-4F9D-AB15-050E708E33C7}">
      <dsp:nvSpPr>
        <dsp:cNvPr id="0" name=""/>
        <dsp:cNvSpPr/>
      </dsp:nvSpPr>
      <dsp:spPr>
        <a:xfrm>
          <a:off x="6453914" y="606708"/>
          <a:ext cx="142160" cy="4609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0912"/>
              </a:lnTo>
              <a:lnTo>
                <a:pt x="142160" y="46091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57F6AB-49BF-43E4-9429-52116212ECC9}">
      <dsp:nvSpPr>
        <dsp:cNvPr id="0" name=""/>
        <dsp:cNvSpPr/>
      </dsp:nvSpPr>
      <dsp:spPr>
        <a:xfrm>
          <a:off x="6596075" y="785748"/>
          <a:ext cx="4709180" cy="56374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lang="ru-RU" sz="1400" b="1" kern="1200" dirty="0" smtClean="0">
              <a:solidFill>
                <a:srgbClr val="2D4293"/>
              </a:solidFill>
              <a:latin typeface="+mn-lt"/>
              <a:ea typeface="Montserrat Regular"/>
              <a:cs typeface="Montserrat Bold"/>
            </a:rPr>
            <a:t>По профилю «онкология»  по ПГГ РФ/РС(Я) - 13 034 случаев лечения </a:t>
          </a:r>
          <a:r>
            <a:rPr lang="ru-RU" sz="1400" b="1" kern="1200" dirty="0" smtClean="0">
              <a:solidFill>
                <a:srgbClr val="C00000"/>
              </a:solidFill>
              <a:latin typeface="+mn-lt"/>
              <a:ea typeface="Montserrat Regular"/>
              <a:cs typeface="Montserrat Bold"/>
            </a:rPr>
            <a:t>(+8,4%)</a:t>
          </a:r>
          <a:r>
            <a:rPr lang="ru-RU" sz="1400" b="1" kern="1200" dirty="0" smtClean="0">
              <a:solidFill>
                <a:srgbClr val="2D4293"/>
              </a:solidFill>
              <a:latin typeface="+mn-lt"/>
              <a:ea typeface="Montserrat Regular"/>
              <a:cs typeface="Montserrat Bold"/>
            </a:rPr>
            <a:t>  </a:t>
          </a:r>
          <a:endParaRPr lang="ru-RU" sz="1400" b="1" kern="1200" dirty="0">
            <a:solidFill>
              <a:srgbClr val="00B050"/>
            </a:solidFill>
            <a:latin typeface="+mn-lt"/>
          </a:endParaRPr>
        </a:p>
      </dsp:txBody>
      <dsp:txXfrm>
        <a:off x="6612586" y="802259"/>
        <a:ext cx="4676158" cy="530722"/>
      </dsp:txXfrm>
    </dsp:sp>
    <dsp:sp modelId="{D81F8C07-329D-44E7-946E-99EBEBC518B1}">
      <dsp:nvSpPr>
        <dsp:cNvPr id="0" name=""/>
        <dsp:cNvSpPr/>
      </dsp:nvSpPr>
      <dsp:spPr>
        <a:xfrm>
          <a:off x="6453914" y="606708"/>
          <a:ext cx="129401" cy="1251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51321"/>
              </a:lnTo>
              <a:lnTo>
                <a:pt x="129401" y="125132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F4F304-5543-4219-9596-C0361A03AAD5}">
      <dsp:nvSpPr>
        <dsp:cNvPr id="0" name=""/>
        <dsp:cNvSpPr/>
      </dsp:nvSpPr>
      <dsp:spPr>
        <a:xfrm>
          <a:off x="6583316" y="1576157"/>
          <a:ext cx="4709180" cy="56374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kern="1200" dirty="0" smtClean="0">
              <a:solidFill>
                <a:srgbClr val="2D4293"/>
              </a:solidFill>
              <a:latin typeface="+mn-lt"/>
              <a:ea typeface="Montserrat Regular"/>
              <a:cs typeface="Montserrat Bold"/>
            </a:rPr>
            <a:t>Вирусный гепатит С – по ПГГ РФ/РС(Я) – 1 147  </a:t>
          </a:r>
          <a:r>
            <a:rPr lang="ru-RU" sz="1400" b="1" kern="1200" dirty="0" smtClean="0">
              <a:solidFill>
                <a:srgbClr val="B00000"/>
              </a:solidFill>
              <a:latin typeface="+mn-lt"/>
              <a:ea typeface="Montserrat Regular"/>
              <a:cs typeface="Montserrat Bold"/>
            </a:rPr>
            <a:t>(+82,6%)</a:t>
          </a:r>
          <a:endParaRPr lang="ru-RU" sz="1400" b="1" kern="1200" dirty="0" smtClean="0">
            <a:solidFill>
              <a:srgbClr val="B00000"/>
            </a:solidFill>
            <a:latin typeface="+mn-lt"/>
          </a:endParaRPr>
        </a:p>
      </dsp:txBody>
      <dsp:txXfrm>
        <a:off x="6599827" y="1592668"/>
        <a:ext cx="4676158" cy="530722"/>
      </dsp:txXfrm>
    </dsp:sp>
    <dsp:sp modelId="{270652E9-3E14-452A-A500-A7D93C80CD6E}">
      <dsp:nvSpPr>
        <dsp:cNvPr id="0" name=""/>
        <dsp:cNvSpPr/>
      </dsp:nvSpPr>
      <dsp:spPr>
        <a:xfrm>
          <a:off x="6453914" y="606708"/>
          <a:ext cx="100826" cy="19978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7804"/>
              </a:lnTo>
              <a:lnTo>
                <a:pt x="100826" y="199780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F5EF5F-A850-41A3-9C45-6534C5AC9623}">
      <dsp:nvSpPr>
        <dsp:cNvPr id="0" name=""/>
        <dsp:cNvSpPr/>
      </dsp:nvSpPr>
      <dsp:spPr>
        <a:xfrm>
          <a:off x="6554741" y="2395132"/>
          <a:ext cx="4709180" cy="4187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kern="1200" dirty="0" smtClean="0">
              <a:solidFill>
                <a:schemeClr val="tx1"/>
              </a:solidFill>
              <a:latin typeface="+mn-lt"/>
              <a:ea typeface="Montserrat Regular"/>
              <a:cs typeface="Montserrat Bold"/>
            </a:rPr>
            <a:t>ЭКО по ПГГ РФ – 682 </a:t>
          </a:r>
          <a:r>
            <a:rPr lang="ru-RU" sz="1400" b="1" kern="1200" dirty="0" smtClean="0">
              <a:solidFill>
                <a:srgbClr val="C00000"/>
              </a:solidFill>
              <a:latin typeface="+mn-lt"/>
              <a:ea typeface="Montserrat Regular"/>
              <a:cs typeface="Montserrat Bold"/>
            </a:rPr>
            <a:t>(+15,1%) </a:t>
          </a:r>
          <a:endParaRPr lang="ru-RU" sz="1400" kern="1200" dirty="0" smtClean="0">
            <a:latin typeface="+mn-lt"/>
          </a:endParaRPr>
        </a:p>
        <a:p>
          <a:pPr lvl="0" algn="l">
            <a:spcBef>
              <a:spcPct val="0"/>
            </a:spcBef>
            <a:buClrTx/>
            <a:buSzTx/>
            <a:buFontTx/>
            <a:buNone/>
          </a:pPr>
          <a:endParaRPr lang="ru-RU" sz="1400" b="1" kern="1200" dirty="0">
            <a:solidFill>
              <a:srgbClr val="B00000"/>
            </a:solidFill>
            <a:latin typeface="+mn-lt"/>
          </a:endParaRPr>
        </a:p>
      </dsp:txBody>
      <dsp:txXfrm>
        <a:off x="6567006" y="2407397"/>
        <a:ext cx="4684650" cy="3942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0.26281</cdr:x>
      <cdr:y>0.64758</cdr:y>
    </cdr:from>
    <cdr:to>
      <cdr:x>0.34597</cdr:x>
      <cdr:y>0.73046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998330" y="3125987"/>
          <a:ext cx="948787" cy="400095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square" rtlCol="0" anchor="ctr"/>
        <a:lstStyle xmlns:a="http://schemas.openxmlformats.org/drawingml/2006/main"/>
        <a:p xmlns:a="http://schemas.openxmlformats.org/drawingml/2006/main">
          <a:pPr algn="ctr"/>
          <a:r>
            <a:rPr lang="ru-RU" sz="1000" b="1" dirty="0" smtClean="0">
              <a:latin typeface="Times New Roman" pitchFamily="18" charset="0"/>
              <a:cs typeface="Times New Roman" pitchFamily="18" charset="0"/>
            </a:rPr>
            <a:t>106,7%</a:t>
          </a:r>
          <a:endParaRPr lang="ru-RU" sz="10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0.40727</cdr:x>
      <cdr:y>0.77313</cdr:y>
    </cdr:from>
    <cdr:to>
      <cdr:x>0.48289</cdr:x>
      <cdr:y>0.8315</cdr:y>
    </cdr:to>
    <cdr:sp macro="" textlink="">
      <cdr:nvSpPr>
        <cdr:cNvPr id="4" name="TextBox 3"/>
        <cdr:cNvSpPr txBox="1"/>
      </cdr:nvSpPr>
      <cdr:spPr>
        <a:xfrm xmlns:a="http://schemas.openxmlformats.org/drawingml/2006/main" rot="10800000" flipV="1">
          <a:off x="4646435" y="3732040"/>
          <a:ext cx="862781" cy="281752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square" rtlCol="0" anchor="ctr"/>
        <a:lstStyle xmlns:a="http://schemas.openxmlformats.org/drawingml/2006/main"/>
        <a:p xmlns:a="http://schemas.openxmlformats.org/drawingml/2006/main">
          <a:pPr algn="ctr"/>
          <a:r>
            <a:rPr lang="ru-RU" sz="1000" b="1" dirty="0" smtClean="0">
              <a:latin typeface="Times New Roman" pitchFamily="18" charset="0"/>
              <a:cs typeface="Times New Roman" pitchFamily="18" charset="0"/>
            </a:rPr>
            <a:t>100,6%</a:t>
          </a:r>
          <a:endParaRPr lang="ru-RU" sz="10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0.1415</cdr:x>
      <cdr:y>0.67784</cdr:y>
    </cdr:from>
    <cdr:to>
      <cdr:x>0.20855</cdr:x>
      <cdr:y>0.76387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1614365" y="3272081"/>
          <a:ext cx="764956" cy="415282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</cdr:spPr>
      <cdr:txBody>
        <a:bodyPr xmlns:a="http://schemas.openxmlformats.org/drawingml/2006/main" wrap="square" rtlCol="0" anchor="ctr"/>
        <a:lstStyle xmlns:a="http://schemas.openxmlformats.org/drawingml/2006/main">
          <a:lvl1pPr marL="0" indent="0">
            <a:defRPr sz="1100">
              <a:latin typeface="Georgia"/>
            </a:defRPr>
          </a:lvl1pPr>
          <a:lvl2pPr marL="457200" indent="0">
            <a:defRPr sz="1100">
              <a:latin typeface="Georgia"/>
            </a:defRPr>
          </a:lvl2pPr>
          <a:lvl3pPr marL="914400" indent="0">
            <a:defRPr sz="1100">
              <a:latin typeface="Georgia"/>
            </a:defRPr>
          </a:lvl3pPr>
          <a:lvl4pPr marL="1371600" indent="0">
            <a:defRPr sz="1100">
              <a:latin typeface="Georgia"/>
            </a:defRPr>
          </a:lvl4pPr>
          <a:lvl5pPr marL="1828800" indent="0">
            <a:defRPr sz="1100">
              <a:latin typeface="Georgia"/>
            </a:defRPr>
          </a:lvl5pPr>
          <a:lvl6pPr marL="2286000" indent="0">
            <a:defRPr sz="1100">
              <a:latin typeface="Georgia"/>
            </a:defRPr>
          </a:lvl6pPr>
          <a:lvl7pPr marL="2743200" indent="0">
            <a:defRPr sz="1100">
              <a:latin typeface="Georgia"/>
            </a:defRPr>
          </a:lvl7pPr>
          <a:lvl8pPr marL="3200400" indent="0">
            <a:defRPr sz="1100">
              <a:latin typeface="Georgia"/>
            </a:defRPr>
          </a:lvl8pPr>
          <a:lvl9pPr marL="3657600" indent="0">
            <a:defRPr sz="1100">
              <a:latin typeface="Georgia"/>
            </a:defRPr>
          </a:lvl9pPr>
        </a:lstStyle>
        <a:p xmlns:a="http://schemas.openxmlformats.org/drawingml/2006/main">
          <a:pPr algn="ctr"/>
          <a:r>
            <a:rPr lang="ru-RU" sz="1000" b="1" dirty="0" smtClean="0">
              <a:latin typeface="Times New Roman" pitchFamily="18" charset="0"/>
              <a:cs typeface="Times New Roman" pitchFamily="18" charset="0"/>
            </a:rPr>
            <a:t>115,7% </a:t>
          </a:r>
          <a:endParaRPr lang="ru-RU" sz="10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0.72189</cdr:x>
      <cdr:y>0.09471</cdr:y>
    </cdr:from>
    <cdr:to>
      <cdr:x>0.89574</cdr:x>
      <cdr:y>0.14758</cdr:y>
    </cdr:to>
    <cdr:sp macro="" textlink="">
      <cdr:nvSpPr>
        <cdr:cNvPr id="6" name="TextBox 1"/>
        <cdr:cNvSpPr txBox="1"/>
      </cdr:nvSpPr>
      <cdr:spPr>
        <a:xfrm xmlns:a="http://schemas.openxmlformats.org/drawingml/2006/main" rot="10800000" flipV="1">
          <a:off x="8235850" y="457200"/>
          <a:ext cx="1983409" cy="255182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Georgia"/>
            </a:defRPr>
          </a:lvl1pPr>
          <a:lvl2pPr marL="457200" indent="0">
            <a:defRPr sz="1100">
              <a:latin typeface="Georgia"/>
            </a:defRPr>
          </a:lvl2pPr>
          <a:lvl3pPr marL="914400" indent="0">
            <a:defRPr sz="1100">
              <a:latin typeface="Georgia"/>
            </a:defRPr>
          </a:lvl3pPr>
          <a:lvl4pPr marL="1371600" indent="0">
            <a:defRPr sz="1100">
              <a:latin typeface="Georgia"/>
            </a:defRPr>
          </a:lvl4pPr>
          <a:lvl5pPr marL="1828800" indent="0">
            <a:defRPr sz="1100">
              <a:latin typeface="Georgia"/>
            </a:defRPr>
          </a:lvl5pPr>
          <a:lvl6pPr marL="2286000" indent="0">
            <a:defRPr sz="1100">
              <a:latin typeface="Georgia"/>
            </a:defRPr>
          </a:lvl6pPr>
          <a:lvl7pPr marL="2743200" indent="0">
            <a:defRPr sz="1100">
              <a:latin typeface="Georgia"/>
            </a:defRPr>
          </a:lvl7pPr>
          <a:lvl8pPr marL="3200400" indent="0">
            <a:defRPr sz="1100">
              <a:latin typeface="Georgia"/>
            </a:defRPr>
          </a:lvl8pPr>
          <a:lvl9pPr marL="3657600" indent="0">
            <a:defRPr sz="1100">
              <a:latin typeface="Georgia"/>
            </a:defRPr>
          </a:lvl9pPr>
        </a:lstStyle>
        <a:p xmlns:a="http://schemas.openxmlformats.org/drawingml/2006/main">
          <a:pPr algn="ctr"/>
          <a:r>
            <a:rPr lang="ru-RU" sz="1000" b="1" dirty="0" smtClean="0"/>
            <a:t>% 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выполнения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0.54275</cdr:x>
      <cdr:y>0.70263</cdr:y>
    </cdr:from>
    <cdr:to>
      <cdr:x>0.61898</cdr:x>
      <cdr:y>0.75829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192085" y="3391742"/>
          <a:ext cx="869708" cy="268679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000" b="1" dirty="0" smtClean="0">
              <a:latin typeface="Times New Roman" pitchFamily="18" charset="0"/>
              <a:cs typeface="Times New Roman" pitchFamily="18" charset="0"/>
            </a:rPr>
            <a:t>9</a:t>
          </a:r>
          <a:r>
            <a:rPr lang="en-US" sz="1000" b="1" dirty="0" smtClean="0">
              <a:latin typeface="Times New Roman" pitchFamily="18" charset="0"/>
              <a:cs typeface="Times New Roman" pitchFamily="18" charset="0"/>
            </a:rPr>
            <a:t>7,</a:t>
          </a:r>
          <a:r>
            <a:rPr lang="ru-RU" sz="1000" b="1" dirty="0" smtClean="0">
              <a:latin typeface="Times New Roman" pitchFamily="18" charset="0"/>
              <a:cs typeface="Times New Roman" pitchFamily="18" charset="0"/>
            </a:rPr>
            <a:t>3% 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0.82481</cdr:x>
      <cdr:y>0.70212</cdr:y>
    </cdr:from>
    <cdr:to>
      <cdr:x>0.90284</cdr:x>
      <cdr:y>0.75665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9410072" y="3389248"/>
          <a:ext cx="890219" cy="263261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000" b="1" dirty="0" smtClean="0">
              <a:latin typeface="Times New Roman" pitchFamily="18" charset="0"/>
              <a:cs typeface="Times New Roman" pitchFamily="18" charset="0"/>
            </a:rPr>
            <a:t>100,0%      </a:t>
          </a:r>
          <a:endParaRPr lang="ru-RU" sz="10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0.13749</cdr:x>
      <cdr:y>0</cdr:y>
    </cdr:from>
    <cdr:to>
      <cdr:x>0.92806</cdr:x>
      <cdr:y>0.10061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758909" y="0"/>
          <a:ext cx="4363739" cy="26161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100" b="1" dirty="0" err="1" smtClean="0">
              <a:solidFill>
                <a:srgbClr val="1A4DA0"/>
              </a:solidFill>
              <a:latin typeface="Times New Roman" pitchFamily="18" charset="0"/>
              <a:cs typeface="Times New Roman" pitchFamily="18" charset="0"/>
            </a:rPr>
            <a:t>Эндоваскулярная</a:t>
          </a:r>
          <a:r>
            <a:rPr lang="ru-RU" sz="1100" b="1" dirty="0" smtClean="0">
              <a:solidFill>
                <a:srgbClr val="1A4DA0"/>
              </a:solidFill>
              <a:latin typeface="Times New Roman" pitchFamily="18" charset="0"/>
              <a:cs typeface="Times New Roman" pitchFamily="18" charset="0"/>
            </a:rPr>
            <a:t> деструкция </a:t>
          </a:r>
          <a:r>
            <a:rPr lang="ru-RU" sz="1100" b="1" dirty="0" err="1">
              <a:solidFill>
                <a:srgbClr val="1A4DA0"/>
              </a:solidFill>
              <a:latin typeface="Times New Roman" pitchFamily="18" charset="0"/>
              <a:cs typeface="Times New Roman" pitchFamily="18" charset="0"/>
            </a:rPr>
            <a:t>аритмогенных</a:t>
          </a:r>
          <a:r>
            <a:rPr lang="ru-RU" sz="1100" b="1" dirty="0">
              <a:solidFill>
                <a:srgbClr val="1A4DA0"/>
              </a:solidFill>
              <a:latin typeface="Times New Roman" pitchFamily="18" charset="0"/>
              <a:cs typeface="Times New Roman" pitchFamily="18" charset="0"/>
            </a:rPr>
            <a:t> зон </a:t>
          </a:r>
          <a:r>
            <a:rPr lang="ru-RU" sz="1100" b="1" dirty="0" smtClean="0">
              <a:solidFill>
                <a:srgbClr val="1A4DA0"/>
              </a:solidFill>
              <a:latin typeface="Times New Roman" pitchFamily="18" charset="0"/>
              <a:cs typeface="Times New Roman" pitchFamily="18" charset="0"/>
            </a:rPr>
            <a:t>сердца – 13,2%</a:t>
          </a:r>
          <a:endParaRPr lang="ru-RU" sz="1100" b="1" dirty="0">
            <a:solidFill>
              <a:srgbClr val="1A4DA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0.02718</cdr:x>
      <cdr:y>0.27107</cdr:y>
    </cdr:from>
    <cdr:to>
      <cdr:x>0.97</cdr:x>
      <cdr:y>0.27335</cdr:y>
    </cdr:to>
    <cdr:cxnSp macro="">
      <cdr:nvCxnSpPr>
        <cdr:cNvPr id="3" name="Прямая соединительная линия 2"/>
        <cdr:cNvCxnSpPr/>
      </cdr:nvCxnSpPr>
      <cdr:spPr>
        <a:xfrm xmlns:a="http://schemas.openxmlformats.org/drawingml/2006/main" flipV="1">
          <a:off x="323851" y="1133475"/>
          <a:ext cx="11234405" cy="9525"/>
        </a:xfrm>
        <a:prstGeom xmlns:a="http://schemas.openxmlformats.org/drawingml/2006/main" prst="line">
          <a:avLst/>
        </a:prstGeom>
        <a:ln xmlns:a="http://schemas.openxmlformats.org/drawingml/2006/main" w="19050">
          <a:prstDash val="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0.92326</cdr:x>
      <cdr:y>0.35763</cdr:y>
    </cdr:from>
    <cdr:to>
      <cdr:x>0.9944</cdr:x>
      <cdr:y>0.46925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11001375" y="1495425"/>
          <a:ext cx="847726" cy="4667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0.50592</cdr:x>
      <cdr:y>0.04851</cdr:y>
    </cdr:from>
    <cdr:to>
      <cdr:x>1</cdr:x>
      <cdr:y>0.22936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2847975" y="123825"/>
          <a:ext cx="2781301" cy="46166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sz="1200" b="1" dirty="0" err="1" smtClean="0">
              <a:solidFill>
                <a:srgbClr val="1A4DA0"/>
              </a:solidFill>
              <a:latin typeface="Times New Roman" pitchFamily="18" charset="0"/>
              <a:cs typeface="Times New Roman" pitchFamily="18" charset="0"/>
            </a:rPr>
            <a:t>Стентирование</a:t>
          </a:r>
          <a:r>
            <a:rPr lang="ru-RU" sz="1200" b="1" dirty="0" smtClean="0">
              <a:solidFill>
                <a:srgbClr val="1A4DA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200" b="1" dirty="0">
              <a:solidFill>
                <a:srgbClr val="1A4DA0"/>
              </a:solidFill>
              <a:latin typeface="Times New Roman" pitchFamily="18" charset="0"/>
              <a:cs typeface="Times New Roman" pitchFamily="18" charset="0"/>
            </a:rPr>
            <a:t>или </a:t>
          </a:r>
          <a:r>
            <a:rPr lang="ru-RU" sz="1200" b="1" dirty="0" err="1" smtClean="0">
              <a:solidFill>
                <a:srgbClr val="1A4DA0"/>
              </a:solidFill>
              <a:latin typeface="Times New Roman" pitchFamily="18" charset="0"/>
              <a:cs typeface="Times New Roman" pitchFamily="18" charset="0"/>
            </a:rPr>
            <a:t>эндартерэктомия</a:t>
          </a:r>
          <a:r>
            <a:rPr lang="ru-RU" sz="1200" b="1" dirty="0" smtClean="0">
              <a:solidFill>
                <a:srgbClr val="1A4DA0"/>
              </a:solidFill>
              <a:latin typeface="Times New Roman" pitchFamily="18" charset="0"/>
              <a:cs typeface="Times New Roman" pitchFamily="18" charset="0"/>
            </a:rPr>
            <a:t>– 6,4%</a:t>
          </a:r>
          <a:endParaRPr lang="ru-RU" sz="1200" b="1" dirty="0">
            <a:solidFill>
              <a:srgbClr val="1A4DA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0.01839</cdr:x>
      <cdr:y>0.38497</cdr:y>
    </cdr:from>
    <cdr:to>
      <cdr:x>0.98002</cdr:x>
      <cdr:y>0.3918</cdr:y>
    </cdr:to>
    <cdr:cxnSp macro="">
      <cdr:nvCxnSpPr>
        <cdr:cNvPr id="3" name="Прямая соединительная линия 2"/>
        <cdr:cNvCxnSpPr/>
      </cdr:nvCxnSpPr>
      <cdr:spPr>
        <a:xfrm xmlns:a="http://schemas.openxmlformats.org/drawingml/2006/main">
          <a:off x="219076" y="1609726"/>
          <a:ext cx="11458575" cy="28574"/>
        </a:xfrm>
        <a:prstGeom xmlns:a="http://schemas.openxmlformats.org/drawingml/2006/main" prst="line">
          <a:avLst/>
        </a:prstGeom>
        <a:ln xmlns:a="http://schemas.openxmlformats.org/drawingml/2006/main" w="19050">
          <a:prstDash val="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0.93999</cdr:x>
      <cdr:y>0.39909</cdr:y>
    </cdr:from>
    <cdr:to>
      <cdr:x>0.98641</cdr:x>
      <cdr:y>0.46697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11200736" y="1668781"/>
          <a:ext cx="553115" cy="28384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12.xml><?xml version="1.0" encoding="utf-8"?>
<c:userShapes xmlns:c="http://schemas.openxmlformats.org/drawingml/2006/chart">
  <cdr:relSizeAnchor xmlns:cdr="http://schemas.openxmlformats.org/drawingml/2006/chartDrawing">
    <cdr:from>
      <cdr:x>0.13749</cdr:x>
      <cdr:y>0</cdr:y>
    </cdr:from>
    <cdr:to>
      <cdr:x>0.92806</cdr:x>
      <cdr:y>0.0736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1638301" y="0"/>
          <a:ext cx="9420225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1A4DA0"/>
              </a:solidFill>
              <a:latin typeface="Times New Roman" pitchFamily="18" charset="0"/>
              <a:cs typeface="Times New Roman" pitchFamily="18" charset="0"/>
            </a:rPr>
            <a:t>Исполнение  по медицинской реабилитации за январь-февраль 2026 год – 13,2%</a:t>
          </a:r>
          <a:endParaRPr lang="ru-RU" sz="1400" b="1" dirty="0">
            <a:solidFill>
              <a:srgbClr val="1A4DA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0.00799</cdr:x>
      <cdr:y>0.47836</cdr:y>
    </cdr:from>
    <cdr:to>
      <cdr:x>0.97122</cdr:x>
      <cdr:y>0.48975</cdr:y>
    </cdr:to>
    <cdr:cxnSp macro="">
      <cdr:nvCxnSpPr>
        <cdr:cNvPr id="3" name="Прямая соединительная линия 2"/>
        <cdr:cNvCxnSpPr/>
      </cdr:nvCxnSpPr>
      <cdr:spPr>
        <a:xfrm xmlns:a="http://schemas.openxmlformats.org/drawingml/2006/main">
          <a:off x="95251" y="2000250"/>
          <a:ext cx="11477625" cy="47625"/>
        </a:xfrm>
        <a:prstGeom xmlns:a="http://schemas.openxmlformats.org/drawingml/2006/main" prst="line">
          <a:avLst/>
        </a:prstGeom>
        <a:ln xmlns:a="http://schemas.openxmlformats.org/drawingml/2006/main" w="19050">
          <a:prstDash val="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0.9264</cdr:x>
      <cdr:y>0.50342</cdr:y>
    </cdr:from>
    <cdr:to>
      <cdr:x>0.98641</cdr:x>
      <cdr:y>0.5877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11038809" y="2105025"/>
          <a:ext cx="715040" cy="3524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13,2%</a:t>
          </a:r>
          <a:endParaRPr lang="ru-RU" sz="1200" b="1" dirty="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13.xml><?xml version="1.0" encoding="utf-8"?>
<c:userShapes xmlns:c="http://schemas.openxmlformats.org/drawingml/2006/chart">
  <cdr:relSizeAnchor xmlns:cdr="http://schemas.openxmlformats.org/drawingml/2006/chartDrawing">
    <cdr:from>
      <cdr:x>0.3248</cdr:x>
      <cdr:y>0.00912</cdr:y>
    </cdr:from>
    <cdr:to>
      <cdr:x>0.76787</cdr:x>
      <cdr:y>0.06436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847840" y="50800"/>
          <a:ext cx="5248988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1A4DA0"/>
              </a:solidFill>
              <a:latin typeface="Times New Roman" pitchFamily="18" charset="0"/>
              <a:cs typeface="Times New Roman" pitchFamily="18" charset="0"/>
            </a:rPr>
            <a:t>Исполнение за январь-февраль 2026 год – 11,3%</a:t>
          </a:r>
          <a:endParaRPr lang="ru-RU" sz="1400" b="1" dirty="0">
            <a:solidFill>
              <a:srgbClr val="1A4DA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0.93648</cdr:x>
      <cdr:y>0.38967</cdr:y>
    </cdr:from>
    <cdr:to>
      <cdr:x>0.99387</cdr:x>
      <cdr:y>0.44609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1094339" y="2171034"/>
          <a:ext cx="679818" cy="3143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2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11,3%</a:t>
          </a:r>
          <a:endParaRPr lang="ru-RU" sz="1200" b="1" dirty="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14.xml><?xml version="1.0" encoding="utf-8"?>
<c:userShapes xmlns:c="http://schemas.openxmlformats.org/drawingml/2006/chart">
  <cdr:relSizeAnchor xmlns:cdr="http://schemas.openxmlformats.org/drawingml/2006/chartDrawing">
    <cdr:from>
      <cdr:x>0.31754</cdr:x>
      <cdr:y>0.01824</cdr:y>
    </cdr:from>
    <cdr:to>
      <cdr:x>0.74506</cdr:x>
      <cdr:y>0.07488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692401" y="99083"/>
          <a:ext cx="4971314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1A4DA0"/>
              </a:solidFill>
              <a:latin typeface="Times New Roman" pitchFamily="18" charset="0"/>
              <a:cs typeface="Times New Roman" pitchFamily="18" charset="0"/>
            </a:rPr>
            <a:t>Исполнение за январь-февраль 2026 год – 14,4%</a:t>
          </a:r>
          <a:endParaRPr lang="ru-RU" sz="1400" b="1" dirty="0">
            <a:solidFill>
              <a:srgbClr val="1A4DA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15.xml><?xml version="1.0" encoding="utf-8"?>
<c:userShapes xmlns:c="http://schemas.openxmlformats.org/drawingml/2006/chart">
  <cdr:relSizeAnchor xmlns:cdr="http://schemas.openxmlformats.org/drawingml/2006/chartDrawing">
    <cdr:from>
      <cdr:x>0.31754</cdr:x>
      <cdr:y>0.01824</cdr:y>
    </cdr:from>
    <cdr:to>
      <cdr:x>0.74506</cdr:x>
      <cdr:y>0.07488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692401" y="99083"/>
          <a:ext cx="4971314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1A4DA0"/>
              </a:solidFill>
              <a:latin typeface="Times New Roman" pitchFamily="18" charset="0"/>
              <a:cs typeface="Times New Roman" pitchFamily="18" charset="0"/>
            </a:rPr>
            <a:t>Исполнение за январь-февраль 2026 год – 7,6%</a:t>
          </a:r>
          <a:endParaRPr lang="ru-RU" sz="1400" b="1" dirty="0">
            <a:solidFill>
              <a:srgbClr val="1A4DA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16.xml><?xml version="1.0" encoding="utf-8"?>
<c:userShapes xmlns:c="http://schemas.openxmlformats.org/drawingml/2006/chart">
  <cdr:relSizeAnchor xmlns:cdr="http://schemas.openxmlformats.org/drawingml/2006/chartDrawing">
    <cdr:from>
      <cdr:x>0.27301</cdr:x>
      <cdr:y>0.04467</cdr:y>
    </cdr:from>
    <cdr:to>
      <cdr:x>0.77498</cdr:x>
      <cdr:y>0.0945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305175" y="247650"/>
          <a:ext cx="6076950" cy="2762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0.35405</cdr:x>
      <cdr:y>0.06701</cdr:y>
    </cdr:from>
    <cdr:to>
      <cdr:x>0.6546</cdr:x>
      <cdr:y>0.10309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4286250" y="371475"/>
          <a:ext cx="3638550" cy="2000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0.06231</cdr:x>
      <cdr:y>0.53703</cdr:y>
    </cdr:from>
    <cdr:to>
      <cdr:x>0.99183</cdr:x>
      <cdr:y>0.53703</cdr:y>
    </cdr:to>
    <cdr:cxnSp macro="">
      <cdr:nvCxnSpPr>
        <cdr:cNvPr id="5" name="Прямая со стрелкой 4"/>
        <cdr:cNvCxnSpPr/>
      </cdr:nvCxnSpPr>
      <cdr:spPr>
        <a:xfrm xmlns:a="http://schemas.openxmlformats.org/drawingml/2006/main">
          <a:off x="730065" y="2862150"/>
          <a:ext cx="10890435" cy="0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rgbClr val="FF0000"/>
          </a:solidFill>
          <a:prstDash val="sysDash"/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17.xml><?xml version="1.0" encoding="utf-8"?>
<c:userShapes xmlns:c="http://schemas.openxmlformats.org/drawingml/2006/chart">
  <cdr:relSizeAnchor xmlns:cdr="http://schemas.openxmlformats.org/drawingml/2006/chartDrawing">
    <cdr:from>
      <cdr:x>0.17602</cdr:x>
      <cdr:y>0</cdr:y>
    </cdr:from>
    <cdr:to>
      <cdr:x>0.85133</cdr:x>
      <cdr:y>0.04786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576619" y="0"/>
          <a:ext cx="6048672" cy="26987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600" b="1" dirty="0" smtClean="0">
              <a:solidFill>
                <a:srgbClr val="1A4DA0"/>
              </a:solidFill>
              <a:latin typeface="Times New Roman" pitchFamily="18" charset="0"/>
              <a:cs typeface="Times New Roman" pitchFamily="18" charset="0"/>
            </a:rPr>
            <a:t>Исполнение за январь-февраль 2026 года составило – 9,9%</a:t>
          </a:r>
          <a:endParaRPr lang="ru-RU" sz="1600" b="1" dirty="0">
            <a:solidFill>
              <a:srgbClr val="1A4DA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</cdr:x>
      <cdr:y>0.51959</cdr:y>
    </cdr:from>
    <cdr:to>
      <cdr:x>0.98885</cdr:x>
      <cdr:y>0.51959</cdr:y>
    </cdr:to>
    <cdr:cxnSp macro="">
      <cdr:nvCxnSpPr>
        <cdr:cNvPr id="4" name="Прямая соединительная линия 3"/>
        <cdr:cNvCxnSpPr/>
      </cdr:nvCxnSpPr>
      <cdr:spPr>
        <a:xfrm xmlns:a="http://schemas.openxmlformats.org/drawingml/2006/main">
          <a:off x="-187069" y="2929880"/>
          <a:ext cx="8857063" cy="0"/>
        </a:xfrm>
        <a:prstGeom xmlns:a="http://schemas.openxmlformats.org/drawingml/2006/main" prst="line">
          <a:avLst/>
        </a:prstGeom>
        <a:ln xmlns:a="http://schemas.openxmlformats.org/drawingml/2006/main" w="19050">
          <a:prstDash val="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18.xml><?xml version="1.0" encoding="utf-8"?>
<c:userShapes xmlns:c="http://schemas.openxmlformats.org/drawingml/2006/chart">
  <cdr:relSizeAnchor xmlns:cdr="http://schemas.openxmlformats.org/drawingml/2006/chartDrawing">
    <cdr:from>
      <cdr:x>0.17602</cdr:x>
      <cdr:y>0</cdr:y>
    </cdr:from>
    <cdr:to>
      <cdr:x>0.85133</cdr:x>
      <cdr:y>0.04786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576619" y="0"/>
          <a:ext cx="6048672" cy="26987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600" b="1" dirty="0" smtClean="0">
              <a:solidFill>
                <a:srgbClr val="1A4DA0"/>
              </a:solidFill>
              <a:latin typeface="Times New Roman" pitchFamily="18" charset="0"/>
              <a:cs typeface="Times New Roman" pitchFamily="18" charset="0"/>
            </a:rPr>
            <a:t>Исполнение за январь-февраль 2026 года составило – 16,2%</a:t>
          </a:r>
          <a:endParaRPr lang="ru-RU" sz="1600" b="1" dirty="0">
            <a:solidFill>
              <a:srgbClr val="1A4DA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</cdr:x>
      <cdr:y>0.3829</cdr:y>
    </cdr:from>
    <cdr:to>
      <cdr:x>0.98885</cdr:x>
      <cdr:y>0.3829</cdr:y>
    </cdr:to>
    <cdr:cxnSp macro="">
      <cdr:nvCxnSpPr>
        <cdr:cNvPr id="4" name="Прямая соединительная линия 3"/>
        <cdr:cNvCxnSpPr/>
      </cdr:nvCxnSpPr>
      <cdr:spPr>
        <a:xfrm xmlns:a="http://schemas.openxmlformats.org/drawingml/2006/main">
          <a:off x="-187069" y="2159111"/>
          <a:ext cx="8857063" cy="0"/>
        </a:xfrm>
        <a:prstGeom xmlns:a="http://schemas.openxmlformats.org/drawingml/2006/main" prst="line">
          <a:avLst/>
        </a:prstGeom>
        <a:ln xmlns:a="http://schemas.openxmlformats.org/drawingml/2006/main" w="19050">
          <a:prstDash val="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19.xml><?xml version="1.0" encoding="utf-8"?>
<c:userShapes xmlns:c="http://schemas.openxmlformats.org/drawingml/2006/chart">
  <cdr:relSizeAnchor xmlns:cdr="http://schemas.openxmlformats.org/drawingml/2006/chartDrawing">
    <cdr:from>
      <cdr:x>0.31754</cdr:x>
      <cdr:y>0.01824</cdr:y>
    </cdr:from>
    <cdr:to>
      <cdr:x>0.74506</cdr:x>
      <cdr:y>0.07488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692401" y="99083"/>
          <a:ext cx="4971314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1A4DA0"/>
              </a:solidFill>
              <a:latin typeface="Times New Roman" pitchFamily="18" charset="0"/>
              <a:cs typeface="Times New Roman" pitchFamily="18" charset="0"/>
            </a:rPr>
            <a:t>Исполнение за январь-февраль 2026 год – 17,6%</a:t>
          </a:r>
          <a:endParaRPr lang="ru-RU" sz="1400" b="1" dirty="0">
            <a:solidFill>
              <a:srgbClr val="1A4DA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0.27954</cdr:x>
      <cdr:y>0.44532</cdr:y>
    </cdr:from>
    <cdr:to>
      <cdr:x>0.36381</cdr:x>
      <cdr:y>0.55999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196372" y="1239706"/>
          <a:ext cx="963558" cy="319222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square" rtlCol="0" anchor="ctr"/>
        <a:lstStyle xmlns:a="http://schemas.openxmlformats.org/drawingml/2006/main"/>
        <a:p xmlns:a="http://schemas.openxmlformats.org/drawingml/2006/main">
          <a:pPr algn="ctr"/>
          <a:r>
            <a:rPr lang="ru-RU" sz="1000" b="1" dirty="0" smtClean="0">
              <a:latin typeface="Times New Roman" pitchFamily="18" charset="0"/>
              <a:cs typeface="Times New Roman" pitchFamily="18" charset="0"/>
            </a:rPr>
            <a:t>98,9%</a:t>
          </a:r>
          <a:endParaRPr lang="ru-RU" sz="10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0.44349</cdr:x>
      <cdr:y>0.60182</cdr:y>
    </cdr:from>
    <cdr:to>
      <cdr:x>0.52708</cdr:x>
      <cdr:y>0.70598</cdr:y>
    </cdr:to>
    <cdr:sp macro="" textlink="">
      <cdr:nvSpPr>
        <cdr:cNvPr id="4" name="TextBox 3"/>
        <cdr:cNvSpPr txBox="1"/>
      </cdr:nvSpPr>
      <cdr:spPr>
        <a:xfrm xmlns:a="http://schemas.openxmlformats.org/drawingml/2006/main" rot="10800000" flipV="1">
          <a:off x="5071059" y="1675384"/>
          <a:ext cx="955771" cy="289969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square" rtlCol="0" anchor="ctr"/>
        <a:lstStyle xmlns:a="http://schemas.openxmlformats.org/drawingml/2006/main"/>
        <a:p xmlns:a="http://schemas.openxmlformats.org/drawingml/2006/main">
          <a:pPr algn="ctr"/>
          <a:r>
            <a:rPr lang="ru-RU" sz="1000" b="1" dirty="0" smtClean="0">
              <a:latin typeface="Times New Roman" pitchFamily="18" charset="0"/>
              <a:cs typeface="Times New Roman" pitchFamily="18" charset="0"/>
            </a:rPr>
            <a:t>92,5%</a:t>
          </a:r>
          <a:endParaRPr lang="ru-RU" sz="10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0.10966</cdr:x>
      <cdr:y>0.57127</cdr:y>
    </cdr:from>
    <cdr:to>
      <cdr:x>0.2022</cdr:x>
      <cdr:y>0.67861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1253901" y="1590338"/>
          <a:ext cx="1058180" cy="298816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</cdr:spPr>
      <cdr:txBody>
        <a:bodyPr xmlns:a="http://schemas.openxmlformats.org/drawingml/2006/main" wrap="square" rtlCol="0" anchor="ctr"/>
        <a:lstStyle xmlns:a="http://schemas.openxmlformats.org/drawingml/2006/main">
          <a:lvl1pPr marL="0" indent="0">
            <a:defRPr sz="1100">
              <a:latin typeface="Georgia"/>
            </a:defRPr>
          </a:lvl1pPr>
          <a:lvl2pPr marL="457200" indent="0">
            <a:defRPr sz="1100">
              <a:latin typeface="Georgia"/>
            </a:defRPr>
          </a:lvl2pPr>
          <a:lvl3pPr marL="914400" indent="0">
            <a:defRPr sz="1100">
              <a:latin typeface="Georgia"/>
            </a:defRPr>
          </a:lvl3pPr>
          <a:lvl4pPr marL="1371600" indent="0">
            <a:defRPr sz="1100">
              <a:latin typeface="Georgia"/>
            </a:defRPr>
          </a:lvl4pPr>
          <a:lvl5pPr marL="1828800" indent="0">
            <a:defRPr sz="1100">
              <a:latin typeface="Georgia"/>
            </a:defRPr>
          </a:lvl5pPr>
          <a:lvl6pPr marL="2286000" indent="0">
            <a:defRPr sz="1100">
              <a:latin typeface="Georgia"/>
            </a:defRPr>
          </a:lvl6pPr>
          <a:lvl7pPr marL="2743200" indent="0">
            <a:defRPr sz="1100">
              <a:latin typeface="Georgia"/>
            </a:defRPr>
          </a:lvl7pPr>
          <a:lvl8pPr marL="3200400" indent="0">
            <a:defRPr sz="1100">
              <a:latin typeface="Georgia"/>
            </a:defRPr>
          </a:lvl8pPr>
          <a:lvl9pPr marL="3657600" indent="0">
            <a:defRPr sz="1100">
              <a:latin typeface="Georgia"/>
            </a:defRPr>
          </a:lvl9pPr>
        </a:lstStyle>
        <a:p xmlns:a="http://schemas.openxmlformats.org/drawingml/2006/main">
          <a:pPr algn="ctr"/>
          <a:r>
            <a:rPr lang="ru-RU" sz="1000" b="1" dirty="0" smtClean="0">
              <a:latin typeface="Times New Roman" pitchFamily="18" charset="0"/>
              <a:cs typeface="Times New Roman" pitchFamily="18" charset="0"/>
            </a:rPr>
            <a:t>100,0%</a:t>
          </a:r>
          <a:endParaRPr lang="ru-RU" sz="10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0.26993</cdr:x>
      <cdr:y>0.06096</cdr:y>
    </cdr:from>
    <cdr:to>
      <cdr:x>0.41652</cdr:x>
      <cdr:y>0.18933</cdr:y>
    </cdr:to>
    <cdr:sp macro="" textlink="">
      <cdr:nvSpPr>
        <cdr:cNvPr id="6" name="TextBox 1"/>
        <cdr:cNvSpPr txBox="1"/>
      </cdr:nvSpPr>
      <cdr:spPr>
        <a:xfrm xmlns:a="http://schemas.openxmlformats.org/drawingml/2006/main" rot="10800000" flipV="1">
          <a:off x="3086497" y="169705"/>
          <a:ext cx="1676166" cy="357371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Georgia"/>
            </a:defRPr>
          </a:lvl1pPr>
          <a:lvl2pPr marL="457200" indent="0">
            <a:defRPr sz="1100">
              <a:latin typeface="Georgia"/>
            </a:defRPr>
          </a:lvl2pPr>
          <a:lvl3pPr marL="914400" indent="0">
            <a:defRPr sz="1100">
              <a:latin typeface="Georgia"/>
            </a:defRPr>
          </a:lvl3pPr>
          <a:lvl4pPr marL="1371600" indent="0">
            <a:defRPr sz="1100">
              <a:latin typeface="Georgia"/>
            </a:defRPr>
          </a:lvl4pPr>
          <a:lvl5pPr marL="1828800" indent="0">
            <a:defRPr sz="1100">
              <a:latin typeface="Georgia"/>
            </a:defRPr>
          </a:lvl5pPr>
          <a:lvl6pPr marL="2286000" indent="0">
            <a:defRPr sz="1100">
              <a:latin typeface="Georgia"/>
            </a:defRPr>
          </a:lvl6pPr>
          <a:lvl7pPr marL="2743200" indent="0">
            <a:defRPr sz="1100">
              <a:latin typeface="Georgia"/>
            </a:defRPr>
          </a:lvl7pPr>
          <a:lvl8pPr marL="3200400" indent="0">
            <a:defRPr sz="1100">
              <a:latin typeface="Georgia"/>
            </a:defRPr>
          </a:lvl8pPr>
          <a:lvl9pPr marL="3657600" indent="0">
            <a:defRPr sz="1100">
              <a:latin typeface="Georgia"/>
            </a:defRPr>
          </a:lvl9pPr>
        </a:lstStyle>
        <a:p xmlns:a="http://schemas.openxmlformats.org/drawingml/2006/main">
          <a:pPr algn="ctr"/>
          <a:r>
            <a:rPr lang="ru-RU" sz="1400" dirty="0" smtClean="0"/>
            <a:t>% выполнения</a:t>
          </a:r>
          <a:endParaRPr lang="ru-RU" sz="1400" dirty="0"/>
        </a:p>
      </cdr:txBody>
    </cdr:sp>
  </cdr:relSizeAnchor>
  <cdr:relSizeAnchor xmlns:cdr="http://schemas.openxmlformats.org/drawingml/2006/chartDrawing">
    <cdr:from>
      <cdr:x>0.76708</cdr:x>
      <cdr:y>0.46029</cdr:y>
    </cdr:from>
    <cdr:to>
      <cdr:x>0.85112</cdr:x>
      <cdr:y>0.56228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8771129" y="1281383"/>
          <a:ext cx="960926" cy="283919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000" b="1" dirty="0" smtClean="0">
              <a:latin typeface="Times New Roman" pitchFamily="18" charset="0"/>
              <a:cs typeface="Times New Roman" pitchFamily="18" charset="0"/>
            </a:rPr>
            <a:t>1</a:t>
          </a:r>
          <a:r>
            <a:rPr lang="en-US" sz="1000" b="1" dirty="0" smtClean="0">
              <a:latin typeface="Times New Roman" pitchFamily="18" charset="0"/>
              <a:cs typeface="Times New Roman" pitchFamily="18" charset="0"/>
            </a:rPr>
            <a:t>00</a:t>
          </a:r>
          <a:r>
            <a:rPr lang="ru-RU" sz="1000" b="1" dirty="0" smtClean="0">
              <a:latin typeface="Times New Roman" pitchFamily="18" charset="0"/>
              <a:cs typeface="Times New Roman" pitchFamily="18" charset="0"/>
            </a:rPr>
            <a:t>,0%</a:t>
          </a:r>
          <a:endParaRPr lang="ru-RU" sz="1100" b="1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0.15727</cdr:x>
      <cdr:y>0.44596</cdr:y>
    </cdr:from>
    <cdr:to>
      <cdr:x>0.26328</cdr:x>
      <cdr:y>0.55037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797596" y="1237577"/>
          <a:ext cx="1211639" cy="289745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ru-RU" sz="1000" b="1" dirty="0" smtClean="0">
              <a:latin typeface="Times New Roman" pitchFamily="18" charset="0"/>
              <a:cs typeface="Times New Roman" pitchFamily="18" charset="0"/>
            </a:rPr>
            <a:t>102,1%</a:t>
          </a:r>
          <a:endParaRPr lang="ru-RU" sz="10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0.35163</cdr:x>
      <cdr:y>0.37931</cdr:y>
    </cdr:from>
    <cdr:to>
      <cdr:x>0.44078</cdr:x>
      <cdr:y>0.47486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019131" y="1052623"/>
          <a:ext cx="1018929" cy="26515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000" b="1" dirty="0" smtClean="0">
              <a:latin typeface="Times New Roman" pitchFamily="18" charset="0"/>
              <a:cs typeface="Times New Roman" pitchFamily="18" charset="0"/>
            </a:rPr>
            <a:t>99,9%</a:t>
          </a:r>
          <a:endParaRPr lang="ru-RU" sz="10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0.55051</cdr:x>
      <cdr:y>0.47342</cdr:y>
    </cdr:from>
    <cdr:to>
      <cdr:x>0.64019</cdr:x>
      <cdr:y>0.59155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6292343" y="1313777"/>
          <a:ext cx="1024987" cy="327845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000" b="1" dirty="0" smtClean="0">
              <a:latin typeface="Times New Roman" pitchFamily="18" charset="0"/>
              <a:cs typeface="Times New Roman" pitchFamily="18" charset="0"/>
            </a:rPr>
            <a:t>55,3%</a:t>
          </a:r>
          <a:endParaRPr lang="ru-RU" sz="10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0.74254</cdr:x>
      <cdr:y>0.51764</cdr:y>
    </cdr:from>
    <cdr:to>
      <cdr:x>0.83828</cdr:x>
      <cdr:y>0.64647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8487194" y="1436499"/>
          <a:ext cx="1094291" cy="357524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1,0%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0.06855</cdr:x>
      <cdr:y>0.46153</cdr:y>
    </cdr:from>
    <cdr:to>
      <cdr:x>0.149</cdr:x>
      <cdr:y>0.55031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23032" y="1456674"/>
          <a:ext cx="848594" cy="28020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square" rtlCol="0" anchor="ctr"/>
        <a:lstStyle xmlns:a="http://schemas.openxmlformats.org/drawingml/2006/main"/>
        <a:p xmlns:a="http://schemas.openxmlformats.org/drawingml/2006/main">
          <a:pPr algn="ctr"/>
          <a:r>
            <a:rPr lang="ru-RU" sz="1000" b="1" dirty="0" smtClean="0">
              <a:latin typeface="Times New Roman" pitchFamily="18" charset="0"/>
              <a:cs typeface="Times New Roman" pitchFamily="18" charset="0"/>
            </a:rPr>
            <a:t>1</a:t>
          </a:r>
          <a:r>
            <a:rPr lang="en-US" sz="1000" b="1" dirty="0" smtClean="0">
              <a:latin typeface="Times New Roman" pitchFamily="18" charset="0"/>
              <a:cs typeface="Times New Roman" pitchFamily="18" charset="0"/>
            </a:rPr>
            <a:t>00,9</a:t>
          </a:r>
          <a:r>
            <a:rPr lang="ru-RU" sz="1000" b="1" dirty="0" smtClean="0">
              <a:latin typeface="Times New Roman" pitchFamily="18" charset="0"/>
              <a:cs typeface="Times New Roman" pitchFamily="18" charset="0"/>
            </a:rPr>
            <a:t>%</a:t>
          </a:r>
          <a:endParaRPr lang="ru-RU" sz="10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0.74298</cdr:x>
      <cdr:y>0.49125</cdr:y>
    </cdr:from>
    <cdr:to>
      <cdr:x>0.80603</cdr:x>
      <cdr:y>0.59065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7836617" y="1550464"/>
          <a:ext cx="665020" cy="313725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Georgia"/>
            </a:defRPr>
          </a:lvl1pPr>
          <a:lvl2pPr marL="457200" indent="0">
            <a:defRPr sz="1100">
              <a:latin typeface="Georgia"/>
            </a:defRPr>
          </a:lvl2pPr>
          <a:lvl3pPr marL="914400" indent="0">
            <a:defRPr sz="1100">
              <a:latin typeface="Georgia"/>
            </a:defRPr>
          </a:lvl3pPr>
          <a:lvl4pPr marL="1371600" indent="0">
            <a:defRPr sz="1100">
              <a:latin typeface="Georgia"/>
            </a:defRPr>
          </a:lvl4pPr>
          <a:lvl5pPr marL="1828800" indent="0">
            <a:defRPr sz="1100">
              <a:latin typeface="Georgia"/>
            </a:defRPr>
          </a:lvl5pPr>
          <a:lvl6pPr marL="2286000" indent="0">
            <a:defRPr sz="1100">
              <a:latin typeface="Georgia"/>
            </a:defRPr>
          </a:lvl6pPr>
          <a:lvl7pPr marL="2743200" indent="0">
            <a:defRPr sz="1100">
              <a:latin typeface="Georgia"/>
            </a:defRPr>
          </a:lvl7pPr>
          <a:lvl8pPr marL="3200400" indent="0">
            <a:defRPr sz="1100">
              <a:latin typeface="Georgia"/>
            </a:defRPr>
          </a:lvl8pPr>
          <a:lvl9pPr marL="3657600" indent="0">
            <a:defRPr sz="1100">
              <a:latin typeface="Georgia"/>
            </a:defRPr>
          </a:lvl9pPr>
        </a:lstStyle>
        <a:p xmlns:a="http://schemas.openxmlformats.org/drawingml/2006/main">
          <a:pPr algn="ctr"/>
          <a:r>
            <a:rPr lang="en-US" sz="1000" b="1" dirty="0" smtClean="0">
              <a:latin typeface="Times New Roman" pitchFamily="18" charset="0"/>
              <a:cs typeface="Times New Roman" pitchFamily="18" charset="0"/>
            </a:rPr>
            <a:t>99,4</a:t>
          </a:r>
          <a:r>
            <a:rPr lang="ru-RU" sz="1000" b="1" dirty="0" smtClean="0">
              <a:latin typeface="Times New Roman" pitchFamily="18" charset="0"/>
              <a:cs typeface="Times New Roman" pitchFamily="18" charset="0"/>
            </a:rPr>
            <a:t>%</a:t>
          </a:r>
          <a:endParaRPr lang="ru-RU" sz="10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0.28423</cdr:x>
      <cdr:y>0.49508</cdr:y>
    </cdr:from>
    <cdr:to>
      <cdr:x>0.36754</cdr:x>
      <cdr:y>0.62877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997921" y="1562554"/>
          <a:ext cx="878754" cy="421969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100" b="1" dirty="0" smtClean="0">
              <a:latin typeface="Times New Roman" pitchFamily="18" charset="0"/>
              <a:cs typeface="Times New Roman" pitchFamily="18" charset="0"/>
            </a:rPr>
            <a:t>88,0</a:t>
          </a:r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%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0.3998</cdr:x>
      <cdr:y>0.52595</cdr:y>
    </cdr:from>
    <cdr:to>
      <cdr:x>0.46573</cdr:x>
      <cdr:y>0.63481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216908" y="1659996"/>
          <a:ext cx="695335" cy="343577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100" b="1" dirty="0" smtClean="0">
              <a:latin typeface="Times New Roman" pitchFamily="18" charset="0"/>
              <a:cs typeface="Times New Roman" pitchFamily="18" charset="0"/>
            </a:rPr>
            <a:t>100,8</a:t>
          </a:r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%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0.5043</cdr:x>
      <cdr:y>0.59074</cdr:y>
    </cdr:from>
    <cdr:to>
      <cdr:x>0.59241</cdr:x>
      <cdr:y>0.67706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5319118" y="1864470"/>
          <a:ext cx="929282" cy="272453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1</a:t>
          </a:r>
          <a:r>
            <a:rPr lang="en-US" sz="1100" b="1" dirty="0" smtClean="0">
              <a:latin typeface="Times New Roman" pitchFamily="18" charset="0"/>
              <a:cs typeface="Times New Roman" pitchFamily="18" charset="0"/>
            </a:rPr>
            <a:t>05</a:t>
          </a:r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,</a:t>
          </a:r>
          <a:r>
            <a:rPr lang="en-US" sz="1100" b="1" dirty="0" smtClean="0">
              <a:latin typeface="Times New Roman" pitchFamily="18" charset="0"/>
              <a:cs typeface="Times New Roman" pitchFamily="18" charset="0"/>
            </a:rPr>
            <a:t>1</a:t>
          </a:r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%   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0.61307</cdr:x>
      <cdr:y>0.52293</cdr:y>
    </cdr:from>
    <cdr:to>
      <cdr:x>0.69987</cdr:x>
      <cdr:y>0.60463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6466402" y="1650471"/>
          <a:ext cx="915473" cy="257852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100" b="1" dirty="0" smtClean="0">
              <a:latin typeface="Times New Roman" pitchFamily="18" charset="0"/>
              <a:cs typeface="Times New Roman" pitchFamily="18" charset="0"/>
            </a:rPr>
            <a:t>56,6</a:t>
          </a:r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%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0.85443</cdr:x>
      <cdr:y>0.51352</cdr:y>
    </cdr:from>
    <cdr:to>
      <cdr:x>0.92177</cdr:x>
      <cdr:y>0.60758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9012150" y="1620752"/>
          <a:ext cx="710268" cy="29687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000" b="1" dirty="0" smtClean="0">
              <a:latin typeface="Times New Roman" pitchFamily="18" charset="0"/>
              <a:cs typeface="Times New Roman" pitchFamily="18" charset="0"/>
            </a:rPr>
            <a:t>98,7</a:t>
          </a:r>
          <a:r>
            <a:rPr lang="ru-RU" sz="1000" b="1" dirty="0" smtClean="0">
              <a:latin typeface="Times New Roman" pitchFamily="18" charset="0"/>
              <a:cs typeface="Times New Roman" pitchFamily="18" charset="0"/>
            </a:rPr>
            <a:t>%</a:t>
          </a:r>
          <a:endParaRPr lang="ru-RU" sz="10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0.19153</cdr:x>
      <cdr:y>0.50869</cdr:y>
    </cdr:from>
    <cdr:to>
      <cdr:x>0.25302</cdr:x>
      <cdr:y>0.59859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2020186" y="1605516"/>
          <a:ext cx="648587" cy="283757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000" b="1" dirty="0" smtClean="0">
              <a:latin typeface="Times New Roman" pitchFamily="18" charset="0"/>
              <a:cs typeface="Times New Roman" pitchFamily="18" charset="0"/>
            </a:rPr>
            <a:t>107,8%  </a:t>
          </a:r>
          <a:r>
            <a:rPr lang="ru-RU" sz="1000" dirty="0" smtClean="0"/>
            <a:t> </a:t>
          </a:r>
          <a:endParaRPr lang="ru-RU" sz="1000" dirty="0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0.12813</cdr:x>
      <cdr:y>0.41333</cdr:y>
    </cdr:from>
    <cdr:to>
      <cdr:x>0.2558</cdr:x>
      <cdr:y>0.54611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25036" y="988820"/>
          <a:ext cx="921707" cy="317656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en-US" sz="1000" b="1" dirty="0" smtClean="0">
              <a:latin typeface="Times New Roman" pitchFamily="18" charset="0"/>
              <a:cs typeface="Times New Roman" pitchFamily="18" charset="0"/>
            </a:rPr>
            <a:t>103,2</a:t>
          </a:r>
          <a:r>
            <a:rPr lang="ru-RU" sz="1000" b="1" dirty="0" smtClean="0">
              <a:latin typeface="Times New Roman" pitchFamily="18" charset="0"/>
              <a:cs typeface="Times New Roman" pitchFamily="18" charset="0"/>
            </a:rPr>
            <a:t>%</a:t>
          </a:r>
          <a:endParaRPr lang="ru-RU" sz="10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0.5316</cdr:x>
      <cdr:y>0.59041</cdr:y>
    </cdr:from>
    <cdr:to>
      <cdr:x>0.69213</cdr:x>
      <cdr:y>0.70935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837915" y="1412454"/>
          <a:ext cx="1158946" cy="284547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000" b="1" dirty="0" smtClean="0">
              <a:latin typeface="Times New Roman" pitchFamily="18" charset="0"/>
              <a:cs typeface="Times New Roman" pitchFamily="18" charset="0"/>
            </a:rPr>
            <a:t>9</a:t>
          </a:r>
          <a:r>
            <a:rPr lang="en-US" sz="1000" b="1" dirty="0" smtClean="0">
              <a:latin typeface="Times New Roman" pitchFamily="18" charset="0"/>
              <a:cs typeface="Times New Roman" pitchFamily="18" charset="0"/>
            </a:rPr>
            <a:t>9</a:t>
          </a:r>
          <a:r>
            <a:rPr lang="ru-RU" sz="1000" b="1" dirty="0" smtClean="0">
              <a:latin typeface="Times New Roman" pitchFamily="18" charset="0"/>
              <a:cs typeface="Times New Roman" pitchFamily="18" charset="0"/>
            </a:rPr>
            <a:t>,</a:t>
          </a:r>
          <a:r>
            <a:rPr lang="en-US" sz="1000" b="1" dirty="0" smtClean="0">
              <a:latin typeface="Times New Roman" pitchFamily="18" charset="0"/>
              <a:cs typeface="Times New Roman" pitchFamily="18" charset="0"/>
            </a:rPr>
            <a:t>8</a:t>
          </a:r>
          <a:r>
            <a:rPr lang="ru-RU" sz="1000" b="1" dirty="0" smtClean="0">
              <a:latin typeface="Times New Roman" pitchFamily="18" charset="0"/>
              <a:cs typeface="Times New Roman" pitchFamily="18" charset="0"/>
            </a:rPr>
            <a:t>%</a:t>
          </a:r>
          <a:endParaRPr lang="ru-RU" sz="10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0.74484</cdr:x>
      <cdr:y>0.60768</cdr:y>
    </cdr:from>
    <cdr:to>
      <cdr:x>0.88644</cdr:x>
      <cdr:y>0.7213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377394" y="1453771"/>
          <a:ext cx="1022299" cy="271806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000" b="1" dirty="0" smtClean="0">
              <a:latin typeface="Times New Roman" pitchFamily="18" charset="0"/>
              <a:cs typeface="Times New Roman" pitchFamily="18" charset="0"/>
            </a:rPr>
            <a:t>9</a:t>
          </a:r>
          <a:r>
            <a:rPr lang="ru-RU" sz="1000" b="1" dirty="0" smtClean="0">
              <a:latin typeface="Times New Roman" pitchFamily="18" charset="0"/>
              <a:cs typeface="Times New Roman" pitchFamily="18" charset="0"/>
            </a:rPr>
            <a:t>9,</a:t>
          </a:r>
          <a:r>
            <a:rPr lang="en-US" sz="1000" b="1" dirty="0" smtClean="0">
              <a:latin typeface="Times New Roman" pitchFamily="18" charset="0"/>
              <a:cs typeface="Times New Roman" pitchFamily="18" charset="0"/>
            </a:rPr>
            <a:t>4</a:t>
          </a:r>
          <a:r>
            <a:rPr lang="ru-RU" sz="1000" b="1" dirty="0" smtClean="0">
              <a:latin typeface="Times New Roman" pitchFamily="18" charset="0"/>
              <a:cs typeface="Times New Roman" pitchFamily="18" charset="0"/>
            </a:rPr>
            <a:t>% </a:t>
          </a:r>
        </a:p>
      </cdr:txBody>
    </cdr:sp>
  </cdr:relSizeAnchor>
  <cdr:relSizeAnchor xmlns:cdr="http://schemas.openxmlformats.org/drawingml/2006/chartDrawing">
    <cdr:from>
      <cdr:x>0.25184</cdr:x>
      <cdr:y>0.02222</cdr:y>
    </cdr:from>
    <cdr:to>
      <cdr:x>0.80118</cdr:x>
      <cdr:y>0.13333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818168" y="53163"/>
          <a:ext cx="3965944" cy="2658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600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Дневной стационар</a:t>
          </a:r>
          <a:endParaRPr lang="ru-RU" sz="1600" b="1" dirty="0">
            <a:solidFill>
              <a:schemeClr val="accent1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0.35052</cdr:x>
      <cdr:y>0.46667</cdr:y>
    </cdr:from>
    <cdr:to>
      <cdr:x>0.45066</cdr:x>
      <cdr:y>0.58194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2530549" y="1116419"/>
          <a:ext cx="723014" cy="275782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000" b="1" dirty="0" smtClean="0">
              <a:latin typeface="Times New Roman" pitchFamily="18" charset="0"/>
              <a:cs typeface="Times New Roman" pitchFamily="18" charset="0"/>
            </a:rPr>
            <a:t>120,8%</a:t>
          </a:r>
          <a:endParaRPr lang="ru-RU" sz="10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0.33825</cdr:x>
      <cdr:y>0.53745</cdr:y>
    </cdr:from>
    <cdr:to>
      <cdr:x>0.5761</cdr:x>
      <cdr:y>0.67245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129291" y="1297184"/>
          <a:ext cx="794096" cy="325833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square" rtlCol="0">
          <a:noAutofit/>
        </a:bodyPr>
        <a:lstStyle xmlns:a="http://schemas.openxmlformats.org/drawingml/2006/main"/>
        <a:p xmlns:a="http://schemas.openxmlformats.org/drawingml/2006/main">
          <a:pPr algn="ctr"/>
          <a:r>
            <a:rPr lang="en-US" sz="1000" b="1" dirty="0" smtClean="0">
              <a:latin typeface="Times New Roman" pitchFamily="18" charset="0"/>
              <a:cs typeface="Times New Roman" pitchFamily="18" charset="0"/>
            </a:rPr>
            <a:t>93</a:t>
          </a:r>
          <a:r>
            <a:rPr lang="ru-RU" sz="1000" b="1" dirty="0" smtClean="0">
              <a:latin typeface="Times New Roman" pitchFamily="18" charset="0"/>
              <a:cs typeface="Times New Roman" pitchFamily="18" charset="0"/>
            </a:rPr>
            <a:t>,5%</a:t>
          </a:r>
          <a:endParaRPr lang="ru-RU" sz="10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0.22095</cdr:x>
      <cdr:y>0.07435</cdr:y>
    </cdr:from>
    <cdr:to>
      <cdr:x>0.55974</cdr:x>
      <cdr:y>0.171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78466" y="212651"/>
          <a:ext cx="733646" cy="27644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200" b="1" i="0" dirty="0" smtClean="0">
              <a:latin typeface="Times New Roman" pitchFamily="18" charset="0"/>
              <a:cs typeface="Times New Roman" pitchFamily="18" charset="0"/>
            </a:rPr>
            <a:t>270 622</a:t>
          </a:r>
          <a:endParaRPr lang="ru-RU" sz="1200" b="1" i="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0.49463</cdr:x>
      <cdr:y>0.10004</cdr:y>
    </cdr:from>
    <cdr:to>
      <cdr:x>0.7387</cdr:x>
      <cdr:y>0.1953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651370" y="241450"/>
          <a:ext cx="814858" cy="2299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25</a:t>
          </a:r>
          <a:r>
            <a:rPr lang="en-US" sz="1200" b="1" dirty="0" smtClean="0">
              <a:latin typeface="Times New Roman" pitchFamily="18" charset="0"/>
              <a:cs typeface="Times New Roman" pitchFamily="18" charset="0"/>
            </a:rPr>
            <a:t>2 999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0.32952</cdr:x>
      <cdr:y>0</cdr:y>
    </cdr:from>
    <cdr:to>
      <cdr:x>0.78484</cdr:x>
      <cdr:y>0.05524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3937000" y="0"/>
          <a:ext cx="5439912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1A4DA0"/>
              </a:solidFill>
              <a:latin typeface="Times New Roman" pitchFamily="18" charset="0"/>
              <a:cs typeface="Times New Roman" pitchFamily="18" charset="0"/>
            </a:rPr>
            <a:t>Исполнение за январь-февраль 2026 год – 15,6%</a:t>
          </a:r>
          <a:endParaRPr lang="ru-RU" sz="1400" b="1" dirty="0">
            <a:solidFill>
              <a:srgbClr val="1A4DA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0.92287</cdr:x>
      <cdr:y>0.33667</cdr:y>
    </cdr:from>
    <cdr:to>
      <cdr:x>0.98267</cdr:x>
      <cdr:y>0.3963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11026099" y="1875759"/>
          <a:ext cx="714376" cy="33222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1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15,6%</a:t>
          </a:r>
          <a:endParaRPr lang="ru-RU" sz="1100" b="1" dirty="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0.19934</cdr:x>
      <cdr:y>0</cdr:y>
    </cdr:from>
    <cdr:to>
      <cdr:x>0.87938</cdr:x>
      <cdr:y>0.10253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1137401" y="0"/>
          <a:ext cx="3880194" cy="253916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050" b="1" dirty="0" smtClean="0">
              <a:solidFill>
                <a:srgbClr val="1A4DA0"/>
              </a:solidFill>
              <a:latin typeface="Times New Roman" pitchFamily="18" charset="0"/>
              <a:cs typeface="Times New Roman" pitchFamily="18" charset="0"/>
            </a:rPr>
            <a:t>СТЕНТИРОВАНИЕ– 10,2%</a:t>
          </a:r>
          <a:endParaRPr lang="ru-RU" sz="1050" b="1" dirty="0">
            <a:solidFill>
              <a:srgbClr val="1A4DA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0.02897</cdr:x>
      <cdr:y>0.18965</cdr:y>
    </cdr:from>
    <cdr:to>
      <cdr:x>0.98063</cdr:x>
      <cdr:y>0.19649</cdr:y>
    </cdr:to>
    <cdr:cxnSp macro="">
      <cdr:nvCxnSpPr>
        <cdr:cNvPr id="3" name="Прямая соединительная линия 2"/>
        <cdr:cNvCxnSpPr/>
      </cdr:nvCxnSpPr>
      <cdr:spPr>
        <a:xfrm xmlns:a="http://schemas.openxmlformats.org/drawingml/2006/main">
          <a:off x="346134" y="1056609"/>
          <a:ext cx="11369974" cy="38100"/>
        </a:xfrm>
        <a:prstGeom xmlns:a="http://schemas.openxmlformats.org/drawingml/2006/main" prst="line">
          <a:avLst/>
        </a:prstGeom>
        <a:ln xmlns:a="http://schemas.openxmlformats.org/drawingml/2006/main" w="19050">
          <a:prstDash val="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0.45439</cdr:x>
      <cdr:y>0</cdr:y>
    </cdr:from>
    <cdr:to>
      <cdr:x>0.98529</cdr:x>
      <cdr:y>0.12672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2562226" y="0"/>
          <a:ext cx="2993608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sz="1400" b="1" dirty="0" smtClean="0">
              <a:solidFill>
                <a:srgbClr val="1A4DA0"/>
              </a:solidFill>
              <a:latin typeface="Times New Roman" pitchFamily="18" charset="0"/>
              <a:cs typeface="Times New Roman" pitchFamily="18" charset="0"/>
            </a:rPr>
            <a:t>Имплантация </a:t>
          </a:r>
          <a:r>
            <a:rPr lang="ru-RU" sz="1400" b="1" dirty="0">
              <a:solidFill>
                <a:srgbClr val="1A4DA0"/>
              </a:solidFill>
              <a:latin typeface="Times New Roman" pitchFamily="18" charset="0"/>
              <a:cs typeface="Times New Roman" pitchFamily="18" charset="0"/>
            </a:rPr>
            <a:t>ЧАК </a:t>
          </a:r>
          <a:r>
            <a:rPr lang="ru-RU" sz="1400" b="1" dirty="0" smtClean="0">
              <a:solidFill>
                <a:srgbClr val="1A4DA0"/>
              </a:solidFill>
              <a:latin typeface="Times New Roman" pitchFamily="18" charset="0"/>
              <a:cs typeface="Times New Roman" pitchFamily="18" charset="0"/>
            </a:rPr>
            <a:t>– 9,9%</a:t>
          </a:r>
          <a:endParaRPr lang="ru-RU" sz="1400" b="1" dirty="0">
            <a:solidFill>
              <a:srgbClr val="1A4DA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0.0056</cdr:x>
      <cdr:y>0.20341</cdr:y>
    </cdr:from>
    <cdr:to>
      <cdr:x>0.98641</cdr:x>
      <cdr:y>0.22779</cdr:y>
    </cdr:to>
    <cdr:cxnSp macro="">
      <cdr:nvCxnSpPr>
        <cdr:cNvPr id="3" name="Прямая соединительная линия 2"/>
        <cdr:cNvCxnSpPr/>
      </cdr:nvCxnSpPr>
      <cdr:spPr>
        <a:xfrm xmlns:a="http://schemas.openxmlformats.org/drawingml/2006/main">
          <a:off x="66676" y="850571"/>
          <a:ext cx="11687175" cy="101929"/>
        </a:xfrm>
        <a:prstGeom xmlns:a="http://schemas.openxmlformats.org/drawingml/2006/main" prst="line">
          <a:avLst/>
        </a:prstGeom>
        <a:ln xmlns:a="http://schemas.openxmlformats.org/drawingml/2006/main" w="19050">
          <a:prstDash val="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4307734" cy="340439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30892" y="1"/>
            <a:ext cx="4307734" cy="340439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0D54FDA0-9286-48ED-ADDE-9034CD5D520F}" type="datetimeFigureOut">
              <a:rPr lang="ru-RU" smtClean="0"/>
              <a:pPr/>
              <a:t>06.04.2026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2" y="6467167"/>
            <a:ext cx="4307734" cy="340439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30892" y="6467167"/>
            <a:ext cx="4307734" cy="340439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3CC1392C-8E0A-4855-9B8B-2845887246F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03233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7734" cy="341622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0892" y="0"/>
            <a:ext cx="4307734" cy="341622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03749CEF-8BC1-4DE4-9814-5786D4F8EF46}" type="datetimeFigureOut">
              <a:rPr lang="ru-RU" smtClean="0"/>
              <a:pPr/>
              <a:t>06.04.2026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927350" y="850900"/>
            <a:ext cx="4086225" cy="22987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4094" y="3276730"/>
            <a:ext cx="7952739" cy="2680960"/>
          </a:xfrm>
          <a:prstGeom prst="rect">
            <a:avLst/>
          </a:prstGeom>
        </p:spPr>
        <p:txBody>
          <a:bodyPr vert="horz" lIns="91431" tIns="45715" rIns="91431" bIns="45715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6467168"/>
            <a:ext cx="4307734" cy="341621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0892" y="6467168"/>
            <a:ext cx="4307734" cy="341621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EEC9CA03-1FC6-465F-B00C-64F2E1CE35A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5579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9CA03-1FC6-465F-B00C-64F2E1CE35A0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6109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9CA03-1FC6-465F-B00C-64F2E1CE35A0}" type="slidenum">
              <a:rPr lang="ru-RU" smtClean="0">
                <a:solidFill>
                  <a:prstClr val="black"/>
                </a:solidFill>
              </a:rPr>
              <a:pPr/>
              <a:t>16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6109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9CA03-1FC6-465F-B00C-64F2E1CE35A0}" type="slidenum">
              <a:rPr lang="ru-RU" smtClean="0">
                <a:solidFill>
                  <a:prstClr val="black"/>
                </a:solidFill>
              </a:rPr>
              <a:pPr/>
              <a:t>17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6109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9CA03-1FC6-465F-B00C-64F2E1CE35A0}" type="slidenum">
              <a:rPr lang="ru-RU" smtClean="0">
                <a:solidFill>
                  <a:prstClr val="black"/>
                </a:solidFill>
              </a:rPr>
              <a:pPr/>
              <a:t>18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6109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ШСД 26 МО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9CA03-1FC6-465F-B00C-64F2E1CE35A0}" type="slidenum">
              <a:rPr lang="ru-RU" smtClean="0">
                <a:solidFill>
                  <a:prstClr val="black"/>
                </a:solidFill>
              </a:rPr>
              <a:pPr/>
              <a:t>19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6109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701925" y="511175"/>
            <a:ext cx="4537075" cy="2552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9CA03-1FC6-465F-B00C-64F2E1CE35A0}" type="slidenum">
              <a:rPr lang="ru-RU" smtClean="0">
                <a:solidFill>
                  <a:prstClr val="black"/>
                </a:solidFill>
              </a:rPr>
              <a:pPr/>
              <a:t>20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6109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701925" y="511175"/>
            <a:ext cx="4537075" cy="2552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9CA03-1FC6-465F-B00C-64F2E1CE35A0}" type="slidenum">
              <a:rPr lang="ru-RU" smtClean="0">
                <a:solidFill>
                  <a:prstClr val="black"/>
                </a:solidFill>
              </a:rPr>
              <a:pPr/>
              <a:t>21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6109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9CA03-1FC6-465F-B00C-64F2E1CE35A0}" type="slidenum">
              <a:rPr lang="ru-RU" smtClean="0">
                <a:solidFill>
                  <a:prstClr val="black"/>
                </a:solidFill>
              </a:rPr>
              <a:pPr/>
              <a:t>22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6109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9CA03-1FC6-465F-B00C-64F2E1CE35A0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6109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9CA03-1FC6-465F-B00C-64F2E1CE35A0}" type="slidenum">
              <a:rPr lang="ru-RU" smtClean="0">
                <a:solidFill>
                  <a:prstClr val="black"/>
                </a:solidFill>
              </a:rPr>
              <a:pPr/>
              <a:t>4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6109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701925" y="511175"/>
            <a:ext cx="4537075" cy="2552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6DAA49-C94B-4219-BB2C-6A0170EC55EE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36417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5680">
              <a:defRPr/>
            </a:pPr>
            <a:fld id="{5A4476C3-1AEE-44F9-8B7B-A30766C4BAED}" type="slidenum">
              <a:rPr lang="ru-RU">
                <a:solidFill>
                  <a:prstClr val="black"/>
                </a:solidFill>
                <a:latin typeface="Calibri"/>
              </a:rPr>
              <a:pPr defTabSz="915680">
                <a:defRPr/>
              </a:pPr>
              <a:t>6</a:t>
            </a:fld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Верхний колонтитул 4">
            <a:extLst>
              <a:ext uri="{FF2B5EF4-FFF2-40B4-BE49-F238E27FC236}">
                <a16:creationId xmlns="" xmlns:a16="http://schemas.microsoft.com/office/drawing/2014/main" id="{DB69E018-51C7-C19A-BC36-40361AB9ECA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95508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701925" y="511175"/>
            <a:ext cx="4537075" cy="2552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6DAA49-C94B-4219-BB2C-6A0170EC55EE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36417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Верхний колонтитул 3">
            <a:extLst>
              <a:ext uri="{FF2B5EF4-FFF2-40B4-BE49-F238E27FC236}">
                <a16:creationId xmlns:a16="http://schemas.microsoft.com/office/drawing/2014/main" xmlns="" id="{AE68687D-6998-7DFC-7390-E751B44CCBF5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36708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9CA03-1FC6-465F-B00C-64F2E1CE35A0}" type="slidenum">
              <a:rPr lang="ru-RU" smtClean="0">
                <a:solidFill>
                  <a:prstClr val="black"/>
                </a:solidFill>
              </a:rPr>
              <a:pPr/>
              <a:t>13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6109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9CA03-1FC6-465F-B00C-64F2E1CE35A0}" type="slidenum">
              <a:rPr lang="ru-RU" smtClean="0">
                <a:solidFill>
                  <a:prstClr val="black"/>
                </a:solidFill>
              </a:rPr>
              <a:pPr/>
              <a:t>15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6109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697EEAC-CA62-44B4-85BB-A96BA2073A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C1CE3F9-0538-4D9D-854E-FB32CE6A78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6311240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="" xmlns:a16="http://schemas.microsoft.com/office/drawing/2014/main" id="{1E4FE7AF-7E07-2142-9481-3260588F9C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737021" y="296563"/>
            <a:ext cx="2910015" cy="4985950"/>
          </a:xfrm>
          <a:custGeom>
            <a:avLst/>
            <a:gdLst>
              <a:gd name="connsiteX0" fmla="*/ 80560 w 2834640"/>
              <a:gd name="connsiteY0" fmla="*/ 0 h 4872446"/>
              <a:gd name="connsiteX1" fmla="*/ 2754080 w 2834640"/>
              <a:gd name="connsiteY1" fmla="*/ 0 h 4872446"/>
              <a:gd name="connsiteX2" fmla="*/ 2834640 w 2834640"/>
              <a:gd name="connsiteY2" fmla="*/ 80560 h 4872446"/>
              <a:gd name="connsiteX3" fmla="*/ 2834640 w 2834640"/>
              <a:gd name="connsiteY3" fmla="*/ 4791886 h 4872446"/>
              <a:gd name="connsiteX4" fmla="*/ 2754080 w 2834640"/>
              <a:gd name="connsiteY4" fmla="*/ 4872446 h 4872446"/>
              <a:gd name="connsiteX5" fmla="*/ 80560 w 2834640"/>
              <a:gd name="connsiteY5" fmla="*/ 4872446 h 4872446"/>
              <a:gd name="connsiteX6" fmla="*/ 0 w 2834640"/>
              <a:gd name="connsiteY6" fmla="*/ 4791886 h 4872446"/>
              <a:gd name="connsiteX7" fmla="*/ 0 w 2834640"/>
              <a:gd name="connsiteY7" fmla="*/ 80560 h 4872446"/>
              <a:gd name="connsiteX8" fmla="*/ 80560 w 2834640"/>
              <a:gd name="connsiteY8" fmla="*/ 0 h 4872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34640" h="4872446">
                <a:moveTo>
                  <a:pt x="80560" y="0"/>
                </a:moveTo>
                <a:lnTo>
                  <a:pt x="2754080" y="0"/>
                </a:lnTo>
                <a:cubicBezTo>
                  <a:pt x="2798572" y="0"/>
                  <a:pt x="2834640" y="36068"/>
                  <a:pt x="2834640" y="80560"/>
                </a:cubicBezTo>
                <a:lnTo>
                  <a:pt x="2834640" y="4791886"/>
                </a:lnTo>
                <a:cubicBezTo>
                  <a:pt x="2834640" y="4836378"/>
                  <a:pt x="2798572" y="4872446"/>
                  <a:pt x="2754080" y="4872446"/>
                </a:cubicBezTo>
                <a:lnTo>
                  <a:pt x="80560" y="4872446"/>
                </a:lnTo>
                <a:cubicBezTo>
                  <a:pt x="36068" y="4872446"/>
                  <a:pt x="0" y="4836378"/>
                  <a:pt x="0" y="4791886"/>
                </a:cubicBezTo>
                <a:lnTo>
                  <a:pt x="0" y="80560"/>
                </a:lnTo>
                <a:cubicBezTo>
                  <a:pt x="0" y="36068"/>
                  <a:pt x="36068" y="0"/>
                  <a:pt x="8056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scene3d>
            <a:camera prst="perspectiveRight" fov="2100000">
              <a:rot lat="21120000" lon="18600000" rev="2220000"/>
            </a:camera>
            <a:lightRig rig="threePt" dir="t"/>
          </a:scene3d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Click here to add your picture, then Right click – Send to Back</a:t>
            </a:r>
          </a:p>
        </p:txBody>
      </p:sp>
    </p:spTree>
    <p:extLst>
      <p:ext uri="{BB962C8B-B14F-4D97-AF65-F5344CB8AC3E}">
        <p14:creationId xmlns:p14="http://schemas.microsoft.com/office/powerpoint/2010/main" val="2420504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="" xmlns:a16="http://schemas.microsoft.com/office/drawing/2014/main" id="{E352B33D-1A92-2D43-BFDD-66BB2A2E9F4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03488" y="1027355"/>
            <a:ext cx="2751580" cy="2737821"/>
          </a:xfrm>
          <a:custGeom>
            <a:avLst/>
            <a:gdLst>
              <a:gd name="connsiteX0" fmla="*/ 340383 w 2689412"/>
              <a:gd name="connsiteY0" fmla="*/ 0 h 2675964"/>
              <a:gd name="connsiteX1" fmla="*/ 2349029 w 2689412"/>
              <a:gd name="connsiteY1" fmla="*/ 0 h 2675964"/>
              <a:gd name="connsiteX2" fmla="*/ 2689412 w 2689412"/>
              <a:gd name="connsiteY2" fmla="*/ 340383 h 2675964"/>
              <a:gd name="connsiteX3" fmla="*/ 2689412 w 2689412"/>
              <a:gd name="connsiteY3" fmla="*/ 2335581 h 2675964"/>
              <a:gd name="connsiteX4" fmla="*/ 2349029 w 2689412"/>
              <a:gd name="connsiteY4" fmla="*/ 2675964 h 2675964"/>
              <a:gd name="connsiteX5" fmla="*/ 340383 w 2689412"/>
              <a:gd name="connsiteY5" fmla="*/ 2675964 h 2675964"/>
              <a:gd name="connsiteX6" fmla="*/ 0 w 2689412"/>
              <a:gd name="connsiteY6" fmla="*/ 2335581 h 2675964"/>
              <a:gd name="connsiteX7" fmla="*/ 0 w 2689412"/>
              <a:gd name="connsiteY7" fmla="*/ 340383 h 2675964"/>
              <a:gd name="connsiteX8" fmla="*/ 340383 w 2689412"/>
              <a:gd name="connsiteY8" fmla="*/ 0 h 267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89412" h="2675964">
                <a:moveTo>
                  <a:pt x="340383" y="0"/>
                </a:moveTo>
                <a:lnTo>
                  <a:pt x="2349029" y="0"/>
                </a:lnTo>
                <a:cubicBezTo>
                  <a:pt x="2537017" y="0"/>
                  <a:pt x="2689412" y="152395"/>
                  <a:pt x="2689412" y="340383"/>
                </a:cubicBezTo>
                <a:lnTo>
                  <a:pt x="2689412" y="2335581"/>
                </a:lnTo>
                <a:cubicBezTo>
                  <a:pt x="2689412" y="2523569"/>
                  <a:pt x="2537017" y="2675964"/>
                  <a:pt x="2349029" y="2675964"/>
                </a:cubicBezTo>
                <a:lnTo>
                  <a:pt x="340383" y="2675964"/>
                </a:lnTo>
                <a:cubicBezTo>
                  <a:pt x="152395" y="2675964"/>
                  <a:pt x="0" y="2523569"/>
                  <a:pt x="0" y="2335581"/>
                </a:cubicBezTo>
                <a:lnTo>
                  <a:pt x="0" y="340383"/>
                </a:lnTo>
                <a:cubicBezTo>
                  <a:pt x="0" y="152395"/>
                  <a:pt x="152395" y="0"/>
                  <a:pt x="340383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scene3d>
            <a:camera prst="orthographicFront">
              <a:rot lat="20880000" lon="2400000" rev="21060000"/>
            </a:camera>
            <a:lightRig rig="threePt" dir="t"/>
          </a:scene3d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3971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="" xmlns:a16="http://schemas.microsoft.com/office/drawing/2014/main" id="{37D10DD1-B2C0-DDF7-5D35-7844C60A3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7836" y="432916"/>
            <a:ext cx="11161240" cy="61206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lang="ru-RU" sz="2600" b="1" kern="1200" dirty="0">
                <a:solidFill>
                  <a:schemeClr val="tx1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endParaRPr lang="ru-RU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Прямоугольник">
            <a:extLst>
              <a:ext uri="{FF2B5EF4-FFF2-40B4-BE49-F238E27FC236}">
                <a16:creationId xmlns="" xmlns:a16="http://schemas.microsoft.com/office/drawing/2014/main" id="{048F21DD-D69B-8D35-7D07-50B7B2BA188C}"/>
              </a:ext>
            </a:extLst>
          </p:cNvPr>
          <p:cNvSpPr/>
          <p:nvPr userDrawn="1"/>
        </p:nvSpPr>
        <p:spPr>
          <a:xfrm>
            <a:off x="-123757" y="432917"/>
            <a:ext cx="867098" cy="612068"/>
          </a:xfrm>
          <a:prstGeom prst="rect">
            <a:avLst/>
          </a:prstGeom>
          <a:solidFill>
            <a:srgbClr val="264398"/>
          </a:solidFill>
          <a:ln w="12700">
            <a:miter lim="400000"/>
          </a:ln>
        </p:spPr>
        <p:txBody>
          <a:bodyPr lIns="33712" tIns="33712" rIns="33712" bIns="33712" anchor="ctr"/>
          <a:lstStyle/>
          <a:p>
            <a:pPr>
              <a:defRPr>
                <a:solidFill>
                  <a:srgbClr val="264398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 dirty="0"/>
          </a:p>
        </p:txBody>
      </p:sp>
      <p:sp>
        <p:nvSpPr>
          <p:cNvPr id="7" name="Заголовок 1">
            <a:extLst>
              <a:ext uri="{FF2B5EF4-FFF2-40B4-BE49-F238E27FC236}">
                <a16:creationId xmlns="" xmlns:a16="http://schemas.microsoft.com/office/drawing/2014/main" id="{44B74F8E-AD22-7A32-F3A9-B34A6E81D836}"/>
              </a:ext>
            </a:extLst>
          </p:cNvPr>
          <p:cNvSpPr txBox="1"/>
          <p:nvPr userDrawn="1"/>
        </p:nvSpPr>
        <p:spPr>
          <a:xfrm>
            <a:off x="283755" y="519135"/>
            <a:ext cx="456660" cy="43963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7414" tIns="67414" rIns="67414" bIns="67414" anchor="ctr">
            <a:spAutoFit/>
          </a:bodyPr>
          <a:lstStyle>
            <a:lvl1pPr algn="ctr">
              <a:defRPr sz="2000">
                <a:solidFill>
                  <a:srgbClr val="FFFFFF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endParaRPr dirty="0"/>
          </a:p>
        </p:txBody>
      </p:sp>
      <p:sp>
        <p:nvSpPr>
          <p:cNvPr id="9" name="Номер слайда 3">
            <a:extLst>
              <a:ext uri="{FF2B5EF4-FFF2-40B4-BE49-F238E27FC236}">
                <a16:creationId xmlns="" xmlns:a16="http://schemas.microsoft.com/office/drawing/2014/main" id="{EDAFFD0F-BDBB-F23A-BBF6-0ABFBBB6FF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54991" y="154010"/>
            <a:ext cx="428169" cy="365125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rgbClr val="2D4293"/>
                </a:solidFill>
                <a:effectLst/>
                <a:latin typeface="Montserrat Regular" panose="00000500000000000000" pitchFamily="2" charset="-52"/>
                <a:cs typeface="Times New Roman" panose="02020603050405020304" pitchFamily="18" charset="0"/>
              </a:defRPr>
            </a:lvl1pPr>
          </a:lstStyle>
          <a:p>
            <a:fld id="{F4FB6436-B45E-42A8-BCD8-346DADC8170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2855157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37D10DD1-B2C0-DDF7-5D35-7844C60A3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7836" y="432916"/>
            <a:ext cx="11161240" cy="61206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lang="ru-RU" sz="2600" b="1" kern="1200" dirty="0">
                <a:solidFill>
                  <a:schemeClr val="tx1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endParaRPr lang="ru-RU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754991" y="154010"/>
            <a:ext cx="428169" cy="365125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rgbClr val="2D4293"/>
                </a:solidFill>
                <a:effectLst/>
                <a:latin typeface="Montserrat Regular" panose="00000500000000000000" pitchFamily="2" charset="-52"/>
                <a:cs typeface="Times New Roman" panose="02020603050405020304" pitchFamily="18" charset="0"/>
              </a:defRPr>
            </a:lvl1pPr>
          </a:lstStyle>
          <a:p>
            <a:fld id="{F4FB6436-B45E-42A8-BCD8-346DADC8170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">
            <a:extLst>
              <a:ext uri="{FF2B5EF4-FFF2-40B4-BE49-F238E27FC236}">
                <a16:creationId xmlns:a16="http://schemas.microsoft.com/office/drawing/2014/main" xmlns="" id="{048F21DD-D69B-8D35-7D07-50B7B2BA188C}"/>
              </a:ext>
            </a:extLst>
          </p:cNvPr>
          <p:cNvSpPr/>
          <p:nvPr userDrawn="1"/>
        </p:nvSpPr>
        <p:spPr>
          <a:xfrm>
            <a:off x="-123757" y="565595"/>
            <a:ext cx="867098" cy="346710"/>
          </a:xfrm>
          <a:prstGeom prst="rect">
            <a:avLst/>
          </a:prstGeom>
          <a:solidFill>
            <a:srgbClr val="264398"/>
          </a:solidFill>
          <a:ln w="12700">
            <a:miter lim="400000"/>
          </a:ln>
        </p:spPr>
        <p:txBody>
          <a:bodyPr lIns="33712" tIns="33712" rIns="33712" bIns="33712" anchor="ctr"/>
          <a:lstStyle/>
          <a:p>
            <a:pPr>
              <a:defRPr>
                <a:solidFill>
                  <a:srgbClr val="264398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 dirty="0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44B74F8E-AD22-7A32-F3A9-B34A6E81D836}"/>
              </a:ext>
            </a:extLst>
          </p:cNvPr>
          <p:cNvSpPr txBox="1"/>
          <p:nvPr userDrawn="1"/>
        </p:nvSpPr>
        <p:spPr>
          <a:xfrm>
            <a:off x="283755" y="519135"/>
            <a:ext cx="456660" cy="43963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7414" tIns="67414" rIns="67414" bIns="67414" anchor="ctr">
            <a:spAutoFit/>
          </a:bodyPr>
          <a:lstStyle>
            <a:lvl1pPr algn="ctr">
              <a:defRPr sz="2000">
                <a:solidFill>
                  <a:srgbClr val="FFFFFF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60327077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346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7751C58-CF5A-481A-A8C3-9AE6DE1BCD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Заголовок 6">
            <a:extLst>
              <a:ext uri="{FF2B5EF4-FFF2-40B4-BE49-F238E27FC236}">
                <a16:creationId xmlns="" xmlns:a16="http://schemas.microsoft.com/office/drawing/2014/main" id="{40F1E050-D7AE-486B-B244-4317D5B00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02944BCB-326B-459F-8832-E23CEEC787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1316" y="536155"/>
            <a:ext cx="723301" cy="72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085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028DC2E-AE17-4B30-AF9A-CC943FF090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CB0AAAB7-4027-46DA-9AE9-7D7D883B27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872371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A9DBBC7-5D6F-4746-9A54-5B075BF89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0A3006F-3D7C-466A-99C2-36F5E9B553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2FCF9C8B-8B22-4083-84F8-4561DA4CC4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2E201F8B-76E6-4294-9BDF-6AFF7576F4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1316" y="536155"/>
            <a:ext cx="723301" cy="72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1583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1F275DB-7A05-42A4-9B93-8DD9858CED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5336" y="536155"/>
            <a:ext cx="10575348" cy="723301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7A13D757-AF20-4E20-9AC5-6EE01DEB6C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7041" y="1594900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D97EB18E-FA38-4EA6-8AA9-89C000B3B7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57041" y="2418812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573074BF-4CF1-4CAF-BB64-48D7F22DD4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89453" y="1594900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212DF023-6920-40FF-AAD6-7BFE13DD18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89453" y="2418812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55F97AFF-52E0-4544-A20D-463B17EC09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1316" y="536155"/>
            <a:ext cx="723301" cy="72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162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9025E52-4E42-494E-BC2C-62BB40AF80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9291" y="536155"/>
            <a:ext cx="10110840" cy="723301"/>
          </a:xfrm>
        </p:spPr>
        <p:txBody>
          <a:bodyPr/>
          <a:lstStyle>
            <a:lvl1pPr algn="r">
              <a:defRPr/>
            </a:lvl1pPr>
          </a:lstStyle>
          <a:p>
            <a:r>
              <a:rPr lang="ru-RU" dirty="0"/>
              <a:t>Образец заголовка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440955EA-BEE6-4162-91AF-D0FCB7414BE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37382" y="536155"/>
            <a:ext cx="723301" cy="723301"/>
          </a:xfrm>
          <a:prstGeom prst="rect">
            <a:avLst/>
          </a:prstGeom>
        </p:spPr>
      </p:pic>
      <p:cxnSp>
        <p:nvCxnSpPr>
          <p:cNvPr id="4" name="Прямая соединительная линия 3">
            <a:extLst>
              <a:ext uri="{FF2B5EF4-FFF2-40B4-BE49-F238E27FC236}">
                <a16:creationId xmlns="" xmlns:a16="http://schemas.microsoft.com/office/drawing/2014/main" id="{643E5F0A-5A05-4025-9FDA-0B7F546D98AD}"/>
              </a:ext>
            </a:extLst>
          </p:cNvPr>
          <p:cNvCxnSpPr>
            <a:cxnSpLocks/>
          </p:cNvCxnSpPr>
          <p:nvPr userDrawn="1"/>
        </p:nvCxnSpPr>
        <p:spPr>
          <a:xfrm>
            <a:off x="2061221" y="1259456"/>
            <a:ext cx="8942251" cy="0"/>
          </a:xfrm>
          <a:prstGeom prst="line">
            <a:avLst/>
          </a:prstGeom>
          <a:ln w="38100">
            <a:gradFill flip="none" rotWithShape="1">
              <a:gsLst>
                <a:gs pos="9000">
                  <a:schemeClr val="accent1">
                    <a:lumMod val="5000"/>
                    <a:lumOff val="95000"/>
                  </a:schemeClr>
                </a:gs>
                <a:gs pos="85000">
                  <a:srgbClr val="1A4DA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6513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9C5F80C8-B4A0-4781-9AF9-9D6EA09441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F7E4B-8CED-43F3-A8AA-726D0EC9BC2E}" type="datetimeFigureOut">
              <a:rPr lang="ru-RU" smtClean="0"/>
              <a:pPr/>
              <a:t>06.04.2026</a:t>
            </a:fld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6A19AB06-404D-4F3D-B511-0F45E5AA2C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66C16A41-EBF4-4B22-BABF-635A2815A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D0B98-C4DD-482F-BCAD-9AF6DC84721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9275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="" xmlns:a16="http://schemas.microsoft.com/office/drawing/2014/main" id="{F2919C4A-84D7-044B-9309-890E798602D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112293" y="1079286"/>
            <a:ext cx="3876566" cy="2878565"/>
          </a:xfrm>
          <a:solidFill>
            <a:schemeClr val="bg1">
              <a:lumMod val="65000"/>
            </a:schemeClr>
          </a:solidFill>
          <a:scene3d>
            <a:camera prst="perspectiveRight" fov="1680000">
              <a:rot lat="2040000" lon="19260000" rev="60000"/>
            </a:camera>
            <a:lightRig rig="threePt" dir="t"/>
          </a:scene3d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Click here to add your picture, then Right click – Send to Back</a:t>
            </a:r>
          </a:p>
        </p:txBody>
      </p:sp>
    </p:spTree>
    <p:extLst>
      <p:ext uri="{BB962C8B-B14F-4D97-AF65-F5344CB8AC3E}">
        <p14:creationId xmlns:p14="http://schemas.microsoft.com/office/powerpoint/2010/main" val="1487400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="" xmlns:a16="http://schemas.microsoft.com/office/drawing/2014/main" id="{3FDBBFB9-708E-AE48-8990-463C05B31E5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496174" y="869950"/>
            <a:ext cx="2282825" cy="4905375"/>
          </a:xfrm>
          <a:custGeom>
            <a:avLst/>
            <a:gdLst>
              <a:gd name="connsiteX0" fmla="*/ 228202 w 2282024"/>
              <a:gd name="connsiteY0" fmla="*/ 0 h 4913906"/>
              <a:gd name="connsiteX1" fmla="*/ 2053822 w 2282024"/>
              <a:gd name="connsiteY1" fmla="*/ 0 h 4913906"/>
              <a:gd name="connsiteX2" fmla="*/ 2282024 w 2282024"/>
              <a:gd name="connsiteY2" fmla="*/ 228202 h 4913906"/>
              <a:gd name="connsiteX3" fmla="*/ 2282024 w 2282024"/>
              <a:gd name="connsiteY3" fmla="*/ 4685704 h 4913906"/>
              <a:gd name="connsiteX4" fmla="*/ 2053822 w 2282024"/>
              <a:gd name="connsiteY4" fmla="*/ 4913906 h 4913906"/>
              <a:gd name="connsiteX5" fmla="*/ 228202 w 2282024"/>
              <a:gd name="connsiteY5" fmla="*/ 4913906 h 4913906"/>
              <a:gd name="connsiteX6" fmla="*/ 0 w 2282024"/>
              <a:gd name="connsiteY6" fmla="*/ 4685704 h 4913906"/>
              <a:gd name="connsiteX7" fmla="*/ 0 w 2282024"/>
              <a:gd name="connsiteY7" fmla="*/ 228202 h 4913906"/>
              <a:gd name="connsiteX8" fmla="*/ 228202 w 2282024"/>
              <a:gd name="connsiteY8" fmla="*/ 0 h 4913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2024" h="4913906">
                <a:moveTo>
                  <a:pt x="228202" y="0"/>
                </a:moveTo>
                <a:lnTo>
                  <a:pt x="2053822" y="0"/>
                </a:lnTo>
                <a:cubicBezTo>
                  <a:pt x="2179854" y="0"/>
                  <a:pt x="2282024" y="102170"/>
                  <a:pt x="2282024" y="228202"/>
                </a:cubicBezTo>
                <a:lnTo>
                  <a:pt x="2282024" y="4685704"/>
                </a:lnTo>
                <a:cubicBezTo>
                  <a:pt x="2282024" y="4811736"/>
                  <a:pt x="2179854" y="4913906"/>
                  <a:pt x="2053822" y="4913906"/>
                </a:cubicBezTo>
                <a:lnTo>
                  <a:pt x="228202" y="4913906"/>
                </a:lnTo>
                <a:cubicBezTo>
                  <a:pt x="102170" y="4913906"/>
                  <a:pt x="0" y="4811736"/>
                  <a:pt x="0" y="4685704"/>
                </a:cubicBezTo>
                <a:lnTo>
                  <a:pt x="0" y="228202"/>
                </a:lnTo>
                <a:cubicBezTo>
                  <a:pt x="0" y="102170"/>
                  <a:pt x="102170" y="0"/>
                  <a:pt x="228202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Click here to add your picture, then Right click – Send to Back</a:t>
            </a:r>
          </a:p>
        </p:txBody>
      </p:sp>
    </p:spTree>
    <p:extLst>
      <p:ext uri="{BB962C8B-B14F-4D97-AF65-F5344CB8AC3E}">
        <p14:creationId xmlns:p14="http://schemas.microsoft.com/office/powerpoint/2010/main" val="2345965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AC5B866-45E3-4152-AA21-9B5A8FD14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3577" y="536155"/>
            <a:ext cx="10120222" cy="7233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AF03ABD0-9996-4E9F-82E9-62A6DE81D7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1316" y="1584085"/>
            <a:ext cx="11521378" cy="47377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701130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1A4DA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11.xml"/><Relationship Id="rId4" Type="http://schemas.openxmlformats.org/officeDocument/2006/relationships/chart" Target="../charts/char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8" descr="Изображение выглядит как тарелка, белый, легкий&#10;&#10;Автоматически созданное описа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9" y="0"/>
            <a:ext cx="11963401" cy="708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7063" y="792163"/>
            <a:ext cx="1538287" cy="1538287"/>
          </a:xfrm>
          <a:prstGeom prst="rect">
            <a:avLst/>
          </a:prstGeom>
        </p:spPr>
      </p:pic>
      <p:sp>
        <p:nvSpPr>
          <p:cNvPr id="11268" name="Прямоугольник 5"/>
          <p:cNvSpPr>
            <a:spLocks noChangeArrowheads="1"/>
          </p:cNvSpPr>
          <p:nvPr/>
        </p:nvSpPr>
        <p:spPr bwMode="auto">
          <a:xfrm>
            <a:off x="1316066" y="2330450"/>
            <a:ext cx="1045580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 sz="5100" spc="11">
                <a:solidFill>
                  <a:srgbClr val="1D1D1B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rPr lang="ru-RU" sz="3600" b="1" dirty="0" smtClean="0">
                <a:solidFill>
                  <a:srgbClr val="2D4293"/>
                </a:solidFill>
              </a:rPr>
              <a:t>Исполнение объемов медицинской помощи за 2025 год. Новеллы Территориальной	 программы ОМС на </a:t>
            </a:r>
            <a:r>
              <a:rPr lang="ru-RU" sz="3600" b="1" dirty="0">
                <a:solidFill>
                  <a:srgbClr val="2D4293"/>
                </a:solidFill>
              </a:rPr>
              <a:t>2026 год</a:t>
            </a:r>
            <a:endParaRPr lang="ru-RU" sz="3600" b="1" spc="11" dirty="0">
              <a:solidFill>
                <a:srgbClr val="2D4293"/>
              </a:solidFill>
              <a:latin typeface="Montserrat Bold"/>
              <a:ea typeface="Montserrat Bold"/>
              <a:cs typeface="Montserrat Bold"/>
            </a:endParaRPr>
          </a:p>
          <a:p>
            <a:pPr algn="ctr"/>
            <a:endParaRPr lang="ru-RU" sz="3600" b="1" dirty="0" smtClean="0">
              <a:solidFill>
                <a:srgbClr val="1A4DA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99222" y="5445382"/>
            <a:ext cx="667264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 smtClean="0">
                <a:solidFill>
                  <a:srgbClr val="0E2956"/>
                </a:solidFill>
              </a:rPr>
              <a:t>Куприянова Марина Николаевна,</a:t>
            </a:r>
          </a:p>
          <a:p>
            <a:pPr algn="r"/>
            <a:r>
              <a:rPr lang="ru-RU" sz="2400" b="1" dirty="0" smtClean="0">
                <a:solidFill>
                  <a:srgbClr val="0E2956"/>
                </a:solidFill>
              </a:rPr>
              <a:t>начальник Управления ООМС </a:t>
            </a:r>
          </a:p>
          <a:p>
            <a:pPr algn="r"/>
            <a:r>
              <a:rPr lang="ru-RU" sz="2400" b="1" dirty="0" smtClean="0">
                <a:solidFill>
                  <a:srgbClr val="0E2956"/>
                </a:solidFill>
              </a:rPr>
              <a:t>ТФОМС РС(Я)</a:t>
            </a:r>
            <a:endParaRPr lang="ru-RU" sz="2400" b="1" dirty="0">
              <a:solidFill>
                <a:srgbClr val="0E295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364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35437AA-1EF3-E841-0CC2-1AD642E2C7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D6C16E74-AE6A-EFCD-FF6E-0D6810716D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5376" y="281914"/>
            <a:ext cx="10010774" cy="432461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Новеллы Базовой программы ОМС 2026 год. Дневной стационар </a:t>
            </a:r>
            <a:br>
              <a:rPr lang="ru-RU" sz="2000" dirty="0" smtClean="0"/>
            </a:br>
            <a:endParaRPr lang="ru-RU" sz="2000" b="0" dirty="0">
              <a:solidFill>
                <a:srgbClr val="FF0000"/>
              </a:solidFill>
            </a:endParaRPr>
          </a:p>
        </p:txBody>
      </p:sp>
      <p:graphicFrame>
        <p:nvGraphicFramePr>
          <p:cNvPr id="7" name="Схема 6">
            <a:extLst>
              <a:ext uri="{FF2B5EF4-FFF2-40B4-BE49-F238E27FC236}">
                <a16:creationId xmlns:a16="http://schemas.microsoft.com/office/drawing/2014/main" xmlns="" id="{4356D81D-00B2-A1DD-B9C2-335E855FE20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56113816"/>
              </p:ext>
            </p:extLst>
          </p:nvPr>
        </p:nvGraphicFramePr>
        <p:xfrm>
          <a:off x="263352" y="881463"/>
          <a:ext cx="11305256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: скругленные углы 14">
            <a:extLst>
              <a:ext uri="{FF2B5EF4-FFF2-40B4-BE49-F238E27FC236}">
                <a16:creationId xmlns:a16="http://schemas.microsoft.com/office/drawing/2014/main" xmlns="" id="{5BFBF408-4C46-161B-760F-7D69225E07B9}"/>
              </a:ext>
            </a:extLst>
          </p:cNvPr>
          <p:cNvSpPr/>
          <p:nvPr/>
        </p:nvSpPr>
        <p:spPr>
          <a:xfrm>
            <a:off x="776818" y="4046330"/>
            <a:ext cx="1718732" cy="1259095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ru-RU" b="1" dirty="0">
                <a:solidFill>
                  <a:schemeClr val="bg2">
                    <a:lumMod val="50000"/>
                  </a:schemeClr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Норматив ЭКО включает :  </a:t>
            </a:r>
          </a:p>
        </p:txBody>
      </p:sp>
      <p:sp>
        <p:nvSpPr>
          <p:cNvPr id="6" name="Прямоугольник: скругленные углы 6">
            <a:extLst>
              <a:ext uri="{FF2B5EF4-FFF2-40B4-BE49-F238E27FC236}">
                <a16:creationId xmlns:a16="http://schemas.microsoft.com/office/drawing/2014/main" xmlns="" id="{94AB09BB-A95D-D5B0-7A18-02477F670FB9}"/>
              </a:ext>
            </a:extLst>
          </p:cNvPr>
          <p:cNvSpPr/>
          <p:nvPr/>
        </p:nvSpPr>
        <p:spPr>
          <a:xfrm>
            <a:off x="2604967" y="4029365"/>
            <a:ext cx="6944111" cy="1350466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lvl="0" indent="-171450">
              <a:buFont typeface="Wingdings" panose="05000000000000000000" pitchFamily="2" charset="2"/>
              <a:buChar char="ü"/>
            </a:pPr>
            <a:r>
              <a:rPr lang="ru-RU" sz="1100" b="1" dirty="0">
                <a:solidFill>
                  <a:schemeClr val="bg2">
                    <a:lumMod val="50000"/>
                  </a:schemeClr>
                </a:solidFill>
                <a:latin typeface="Montserrat"/>
              </a:rPr>
              <a:t>предимплантационное генетическое исследование эмбриона на моногенные заболевания (А10.20.001.002) - 156 425,4 рублей</a:t>
            </a:r>
            <a:endParaRPr lang="ru-RU" sz="1100" dirty="0">
              <a:solidFill>
                <a:schemeClr val="bg2">
                  <a:lumMod val="50000"/>
                </a:schemeClr>
              </a:solidFill>
            </a:endParaRPr>
          </a:p>
          <a:p>
            <a:pPr lvl="0"/>
            <a:endParaRPr lang="ru-RU" sz="1100" dirty="0">
              <a:solidFill>
                <a:schemeClr val="bg2">
                  <a:lumMod val="50000"/>
                </a:schemeClr>
              </a:solidFill>
            </a:endParaRPr>
          </a:p>
          <a:p>
            <a:pPr marL="171450" lvl="0" indent="-171450">
              <a:buFont typeface="Wingdings" panose="05000000000000000000" pitchFamily="2" charset="2"/>
              <a:buChar char="ü"/>
            </a:pPr>
            <a:r>
              <a:rPr lang="ru-RU" sz="1100" b="1" dirty="0">
                <a:solidFill>
                  <a:schemeClr val="bg2">
                    <a:lumMod val="50000"/>
                  </a:schemeClr>
                </a:solidFill>
                <a:latin typeface="Montserrat"/>
              </a:rPr>
              <a:t>преимплантационное генетическое исследование на структурные хромосомные перестройки (А10.20.001.003) – 57 881,58 рублей</a:t>
            </a:r>
            <a:endParaRPr lang="ru-RU" sz="11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4962825B-D9CE-232D-D283-9A3E7D19122E}"/>
              </a:ext>
            </a:extLst>
          </p:cNvPr>
          <p:cNvSpPr/>
          <p:nvPr/>
        </p:nvSpPr>
        <p:spPr>
          <a:xfrm>
            <a:off x="52918" y="5543550"/>
            <a:ext cx="12048210" cy="1269826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>
                <a:solidFill>
                  <a:schemeClr val="tx1"/>
                </a:solidFill>
              </a:rPr>
              <a:t>Медицинскими организациями субъектов Российской Федерации поэтапно обеспечивается забор и направление материала для проведения неинвазивного пренатального тестирования (определения внеклеточной ДНК плода по крови матери) (НИПТ) и предимплантационного генетического тестирования (эмбриона на моногенные заболевания и на структурные хромосомные перестройки) (ПГТ) в медицинские организации, подведомственные федеральным органам исполнительной власти и исполнительным органам субъектов Российской Федерации в сфере охраны здоровья,  имеющие лицензию на предоставление работ (услуг) по лабораторной генетике, в соответствии с перечнем, утвержденным Минздравом России.</a:t>
            </a:r>
          </a:p>
        </p:txBody>
      </p:sp>
    </p:spTree>
    <p:extLst>
      <p:ext uri="{BB962C8B-B14F-4D97-AF65-F5344CB8AC3E}">
        <p14:creationId xmlns:p14="http://schemas.microsoft.com/office/powerpoint/2010/main" val="113628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4ACFFAD-0A22-DB23-5740-0D04A17EB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7836" y="319329"/>
            <a:ext cx="11161240" cy="612068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/>
              <a:t>Новеллы Базовой программы ОМС</a:t>
            </a:r>
            <a:endParaRPr lang="ru-RU" sz="2000" dirty="0"/>
          </a:p>
        </p:txBody>
      </p:sp>
      <p:sp>
        <p:nvSpPr>
          <p:cNvPr id="5" name="Стрелка вниз 4"/>
          <p:cNvSpPr/>
          <p:nvPr/>
        </p:nvSpPr>
        <p:spPr>
          <a:xfrm rot="10800000">
            <a:off x="139773" y="2050600"/>
            <a:ext cx="339604" cy="480614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23392" y="1968809"/>
            <a:ext cx="5639027" cy="584775"/>
          </a:xfrm>
          <a:prstGeom prst="rect">
            <a:avLst/>
          </a:prstGeom>
          <a:ln w="19050">
            <a:solidFill>
              <a:srgbClr val="2D4293"/>
            </a:solidFill>
            <a:prstDash val="solid"/>
          </a:ln>
        </p:spPr>
        <p:txBody>
          <a:bodyPr wrap="square">
            <a:spAutoFit/>
          </a:bodyPr>
          <a:lstStyle/>
          <a:p>
            <a:r>
              <a:rPr lang="ru-RU" sz="1600" b="1" dirty="0">
                <a:latin typeface="Montserrat Bold"/>
                <a:ea typeface="Montserrat Regular"/>
                <a:cs typeface="Montserrat Bold"/>
              </a:rPr>
              <a:t>2025 год  - </a:t>
            </a:r>
            <a:r>
              <a:rPr lang="ru-RU" sz="1600" b="1" dirty="0" smtClean="0">
                <a:solidFill>
                  <a:srgbClr val="C00000"/>
                </a:solidFill>
                <a:latin typeface="Montserrat Bold"/>
                <a:ea typeface="Montserrat Regular"/>
                <a:cs typeface="Montserrat Bold"/>
              </a:rPr>
              <a:t>165 126; </a:t>
            </a:r>
            <a:r>
              <a:rPr lang="ru-RU" sz="1600" b="1" dirty="0">
                <a:latin typeface="Montserrat Bold"/>
                <a:ea typeface="Montserrat Regular"/>
                <a:cs typeface="Montserrat Bold"/>
              </a:rPr>
              <a:t>2026 год – </a:t>
            </a:r>
            <a:r>
              <a:rPr lang="ru-RU" sz="1600" b="1" dirty="0" smtClean="0">
                <a:solidFill>
                  <a:srgbClr val="C00000"/>
                </a:solidFill>
              </a:rPr>
              <a:t>162 384 </a:t>
            </a:r>
            <a:r>
              <a:rPr lang="ru-RU" sz="1600" b="1" dirty="0" smtClean="0">
                <a:solidFill>
                  <a:srgbClr val="C00000"/>
                </a:solidFill>
                <a:latin typeface="Montserrat Bold"/>
                <a:ea typeface="Montserrat Regular"/>
                <a:cs typeface="Montserrat Bold"/>
              </a:rPr>
              <a:t>случаев </a:t>
            </a:r>
            <a:r>
              <a:rPr lang="ru-RU" sz="1600" b="1" dirty="0">
                <a:solidFill>
                  <a:srgbClr val="C00000"/>
                </a:solidFill>
                <a:latin typeface="Montserrat Bold"/>
                <a:ea typeface="Montserrat Regular"/>
                <a:cs typeface="Montserrat Bold"/>
              </a:rPr>
              <a:t>(при </a:t>
            </a:r>
            <a:r>
              <a:rPr lang="ru-RU" sz="1600" b="1" dirty="0" smtClean="0">
                <a:solidFill>
                  <a:srgbClr val="C00000"/>
                </a:solidFill>
                <a:latin typeface="Montserrat Bold"/>
                <a:ea typeface="Montserrat Regular"/>
                <a:cs typeface="Montserrat Bold"/>
              </a:rPr>
              <a:t>нормативе +1%) </a:t>
            </a:r>
            <a:endParaRPr lang="ru-RU" sz="1600" b="1" i="1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-8841" y="1081002"/>
            <a:ext cx="12192001" cy="369332"/>
          </a:xfrm>
          <a:prstGeom prst="rect">
            <a:avLst/>
          </a:prstGeom>
          <a:solidFill>
            <a:srgbClr val="2D4293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ru-RU" b="1" dirty="0">
                <a:solidFill>
                  <a:schemeClr val="bg1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Круглосуточный </a:t>
            </a:r>
            <a:r>
              <a:rPr lang="ru-RU" b="1" dirty="0" smtClean="0">
                <a:solidFill>
                  <a:schemeClr val="bg1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стационар</a:t>
            </a:r>
            <a:endParaRPr lang="ru-RU" b="1" dirty="0">
              <a:solidFill>
                <a:schemeClr val="bg1"/>
              </a:solidFill>
              <a:latin typeface="Montserrat Regular" panose="00000500000000000000" pitchFamily="2" charset="-52"/>
              <a:cs typeface="Times New Roman" panose="02020603050405020304" pitchFamily="18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8365236" y="1519911"/>
            <a:ext cx="2016223" cy="433901"/>
          </a:xfrm>
          <a:prstGeom prst="rect">
            <a:avLst/>
          </a:prstGeom>
          <a:solidFill>
            <a:srgbClr val="2D42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Онкология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46038" y="1974785"/>
            <a:ext cx="5254618" cy="584775"/>
          </a:xfrm>
          <a:prstGeom prst="rect">
            <a:avLst/>
          </a:prstGeom>
          <a:ln w="19050">
            <a:solidFill>
              <a:srgbClr val="2D4293"/>
            </a:solidFill>
            <a:prstDash val="solid"/>
          </a:ln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Montserrat Bold"/>
                <a:ea typeface="Montserrat Regular"/>
                <a:cs typeface="Montserrat Bold"/>
              </a:rPr>
              <a:t>2025 год  </a:t>
            </a:r>
            <a:r>
              <a:rPr lang="ru-RU" sz="1600" b="1" dirty="0">
                <a:latin typeface="Montserrat Bold"/>
                <a:ea typeface="Montserrat Regular"/>
                <a:cs typeface="Montserrat Bold"/>
              </a:rPr>
              <a:t>- </a:t>
            </a:r>
            <a:r>
              <a:rPr lang="ru-RU" sz="1600" b="1" dirty="0" smtClean="0">
                <a:solidFill>
                  <a:srgbClr val="C00000"/>
                </a:solidFill>
                <a:latin typeface="Montserrat Bold"/>
                <a:ea typeface="Montserrat Regular"/>
                <a:cs typeface="Montserrat Bold"/>
              </a:rPr>
              <a:t>9 579; </a:t>
            </a:r>
            <a:r>
              <a:rPr lang="ru-RU" sz="1600" b="1" dirty="0" smtClean="0">
                <a:latin typeface="Montserrat Bold"/>
                <a:ea typeface="Montserrat Regular"/>
                <a:cs typeface="Montserrat Bold"/>
              </a:rPr>
              <a:t>2026 год – </a:t>
            </a:r>
            <a:r>
              <a:rPr lang="ru-RU" sz="1600" b="1" dirty="0" smtClean="0">
                <a:solidFill>
                  <a:srgbClr val="C00000"/>
                </a:solidFill>
              </a:rPr>
              <a:t>9 443 </a:t>
            </a:r>
            <a:r>
              <a:rPr lang="ru-RU" sz="1600" b="1" dirty="0" smtClean="0">
                <a:solidFill>
                  <a:srgbClr val="C00000"/>
                </a:solidFill>
                <a:latin typeface="Montserrat Bold"/>
                <a:ea typeface="Montserrat Regular"/>
                <a:cs typeface="Montserrat Bold"/>
              </a:rPr>
              <a:t>случаев (при нормативе на уровне 2025 года) </a:t>
            </a:r>
            <a:endParaRPr lang="ru-RU" sz="1600" b="1" i="1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2207569" y="1506210"/>
            <a:ext cx="2016224" cy="433901"/>
          </a:xfrm>
          <a:prstGeom prst="rect">
            <a:avLst/>
          </a:prstGeom>
          <a:solidFill>
            <a:srgbClr val="2D42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Всего</a:t>
            </a:r>
          </a:p>
        </p:txBody>
      </p:sp>
      <p:sp>
        <p:nvSpPr>
          <p:cNvPr id="10" name="Стрелка вниз 4">
            <a:extLst>
              <a:ext uri="{FF2B5EF4-FFF2-40B4-BE49-F238E27FC236}">
                <a16:creationId xmlns:a16="http://schemas.microsoft.com/office/drawing/2014/main" xmlns="" id="{48BCEA14-51C1-C3D0-58D4-BBF882BA77F6}"/>
              </a:ext>
            </a:extLst>
          </p:cNvPr>
          <p:cNvSpPr/>
          <p:nvPr/>
        </p:nvSpPr>
        <p:spPr>
          <a:xfrm rot="10800000">
            <a:off x="6363662" y="2023966"/>
            <a:ext cx="339604" cy="480614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CA86E66E-CD8E-6C98-A458-2B39AB7C5CDE}"/>
              </a:ext>
            </a:extLst>
          </p:cNvPr>
          <p:cNvSpPr/>
          <p:nvPr/>
        </p:nvSpPr>
        <p:spPr>
          <a:xfrm>
            <a:off x="942976" y="2614720"/>
            <a:ext cx="10144124" cy="433901"/>
          </a:xfrm>
          <a:prstGeom prst="rect">
            <a:avLst/>
          </a:prstGeom>
          <a:solidFill>
            <a:srgbClr val="2D42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Сердечно-сосудистая </a:t>
            </a:r>
            <a:r>
              <a:rPr lang="ru-RU" sz="2000" b="1" dirty="0" smtClean="0">
                <a:solidFill>
                  <a:schemeClr val="bg1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хирургия (нормативы ТПОМС на 2026 год по РФ)</a:t>
            </a:r>
            <a:endParaRPr lang="ru-RU" sz="2000" dirty="0">
              <a:solidFill>
                <a:schemeClr val="bg1"/>
              </a:solidFill>
              <a:latin typeface="Montserrat Regular" panose="00000500000000000000" pitchFamily="2" charset="-52"/>
              <a:cs typeface="Times New Roman" panose="02020603050405020304" pitchFamily="18" charset="0"/>
            </a:endParaRPr>
          </a:p>
        </p:txBody>
      </p:sp>
      <p:sp>
        <p:nvSpPr>
          <p:cNvPr id="3" name="Стрелка вниз 4">
            <a:extLst>
              <a:ext uri="{FF2B5EF4-FFF2-40B4-BE49-F238E27FC236}">
                <a16:creationId xmlns:a16="http://schemas.microsoft.com/office/drawing/2014/main" xmlns="" id="{CAFD1A8F-6AC4-C412-BC76-3C2323826AD4}"/>
              </a:ext>
            </a:extLst>
          </p:cNvPr>
          <p:cNvSpPr/>
          <p:nvPr/>
        </p:nvSpPr>
        <p:spPr>
          <a:xfrm rot="16200000">
            <a:off x="3021928" y="3243350"/>
            <a:ext cx="339604" cy="322646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2D42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Стрелка вниз 4">
            <a:extLst>
              <a:ext uri="{FF2B5EF4-FFF2-40B4-BE49-F238E27FC236}">
                <a16:creationId xmlns:a16="http://schemas.microsoft.com/office/drawing/2014/main" xmlns="" id="{5C6A0DC4-9250-5220-178F-6443BFF907D8}"/>
              </a:ext>
            </a:extLst>
          </p:cNvPr>
          <p:cNvSpPr/>
          <p:nvPr/>
        </p:nvSpPr>
        <p:spPr>
          <a:xfrm rot="16200000">
            <a:off x="3021685" y="4004944"/>
            <a:ext cx="339604" cy="322160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2D42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Стрелка вниз 4">
            <a:extLst>
              <a:ext uri="{FF2B5EF4-FFF2-40B4-BE49-F238E27FC236}">
                <a16:creationId xmlns:a16="http://schemas.microsoft.com/office/drawing/2014/main" xmlns="" id="{A3128856-56DF-A203-EEDA-2C2B12289F19}"/>
              </a:ext>
            </a:extLst>
          </p:cNvPr>
          <p:cNvSpPr/>
          <p:nvPr/>
        </p:nvSpPr>
        <p:spPr>
          <a:xfrm rot="16200000">
            <a:off x="3028318" y="5029409"/>
            <a:ext cx="339604" cy="322162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2D42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A3041735-2CA7-D652-CC4A-D11688D9DABF}"/>
              </a:ext>
            </a:extLst>
          </p:cNvPr>
          <p:cNvSpPr/>
          <p:nvPr/>
        </p:nvSpPr>
        <p:spPr>
          <a:xfrm>
            <a:off x="7137916" y="3067675"/>
            <a:ext cx="4802201" cy="68170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70" b="1" i="1" dirty="0">
                <a:solidFill>
                  <a:srgbClr val="00B050"/>
                </a:solidFill>
                <a:latin typeface="Montserrat Bold"/>
                <a:ea typeface="Montserrat Regular"/>
                <a:cs typeface="Montserrat Bold"/>
              </a:rPr>
              <a:t>Перевод 44-49 групп из ВМП</a:t>
            </a:r>
            <a:r>
              <a:rPr lang="en-US" sz="1370" b="1" i="1" dirty="0">
                <a:solidFill>
                  <a:srgbClr val="00B050"/>
                </a:solidFill>
                <a:latin typeface="Montserrat Bold"/>
                <a:ea typeface="Montserrat Regular"/>
                <a:cs typeface="Montserrat Bold"/>
              </a:rPr>
              <a:t> I</a:t>
            </a:r>
            <a:r>
              <a:rPr lang="ru-RU" sz="1370" b="1" i="1" dirty="0">
                <a:solidFill>
                  <a:srgbClr val="00B050"/>
                </a:solidFill>
                <a:latin typeface="Montserrat Bold"/>
                <a:ea typeface="Montserrat Regular"/>
                <a:cs typeface="Montserrat Bold"/>
              </a:rPr>
              <a:t> в КСГ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xmlns="" id="{8860C9E4-CB88-13B5-34B6-3E9148B231BC}"/>
              </a:ext>
            </a:extLst>
          </p:cNvPr>
          <p:cNvSpPr/>
          <p:nvPr/>
        </p:nvSpPr>
        <p:spPr>
          <a:xfrm>
            <a:off x="238101" y="3066894"/>
            <a:ext cx="2667935" cy="681709"/>
          </a:xfrm>
          <a:prstGeom prst="rect">
            <a:avLst/>
          </a:prstGeom>
          <a:noFill/>
          <a:ln w="28575">
            <a:solidFill>
              <a:srgbClr val="2D429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2D4293"/>
                </a:solidFill>
                <a:latin typeface="Montserrat Regular" panose="00000500000000000000" pitchFamily="2" charset="-52"/>
                <a:ea typeface="Montserrat Regular"/>
                <a:cs typeface="Montserrat Bold"/>
              </a:rPr>
              <a:t>Стентирование коронарных артерий</a:t>
            </a: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xmlns="" id="{8C2494AB-FDD8-1686-50E8-83E598F5F5DE}"/>
              </a:ext>
            </a:extLst>
          </p:cNvPr>
          <p:cNvSpPr/>
          <p:nvPr/>
        </p:nvSpPr>
        <p:spPr>
          <a:xfrm>
            <a:off x="3477424" y="3065443"/>
            <a:ext cx="3381104" cy="681709"/>
          </a:xfrm>
          <a:prstGeom prst="rect">
            <a:avLst/>
          </a:prstGeom>
          <a:noFill/>
          <a:ln w="28575">
            <a:solidFill>
              <a:srgbClr val="2D429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200" b="1" i="1" dirty="0">
              <a:solidFill>
                <a:srgbClr val="C00000"/>
              </a:solidFill>
              <a:latin typeface="Montserrat Bold"/>
            </a:endParaRPr>
          </a:p>
          <a:p>
            <a:r>
              <a:rPr lang="ru-RU" sz="1200" b="1" dirty="0" smtClean="0">
                <a:solidFill>
                  <a:schemeClr val="tx1"/>
                </a:solidFill>
                <a:latin typeface="Montserrat Bold"/>
                <a:ea typeface="Montserrat Regular"/>
                <a:cs typeface="Montserrat Bold"/>
              </a:rPr>
              <a:t>2025 год  </a:t>
            </a:r>
            <a:r>
              <a:rPr lang="ru-RU" sz="1200" b="1" dirty="0">
                <a:solidFill>
                  <a:schemeClr val="tx1"/>
                </a:solidFill>
                <a:latin typeface="Montserrat Bold"/>
                <a:ea typeface="Montserrat Regular"/>
                <a:cs typeface="Montserrat Bold"/>
              </a:rPr>
              <a:t>– </a:t>
            </a:r>
            <a:r>
              <a:rPr lang="ru-RU" sz="1200" b="1" dirty="0" smtClean="0">
                <a:solidFill>
                  <a:srgbClr val="C00000"/>
                </a:solidFill>
                <a:latin typeface="Montserrat" panose="00000500000000000000" pitchFamily="2" charset="-52"/>
              </a:rPr>
              <a:t>2 172 </a:t>
            </a:r>
            <a:r>
              <a:rPr lang="ru-RU" sz="1200" b="1" dirty="0" smtClean="0">
                <a:solidFill>
                  <a:srgbClr val="C00000"/>
                </a:solidFill>
                <a:latin typeface="Montserrat Bold"/>
                <a:ea typeface="Montserrat Regular"/>
                <a:cs typeface="Montserrat Bold"/>
              </a:rPr>
              <a:t>случаев </a:t>
            </a:r>
            <a:endParaRPr lang="ru-RU" sz="1200" b="1" i="1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endParaRPr>
          </a:p>
          <a:p>
            <a:r>
              <a:rPr lang="ru-RU" sz="1200" b="1" dirty="0" smtClean="0">
                <a:solidFill>
                  <a:schemeClr val="tx1"/>
                </a:solidFill>
                <a:latin typeface="Montserrat Bold"/>
                <a:ea typeface="Montserrat Regular"/>
                <a:cs typeface="Montserrat Bold"/>
              </a:rPr>
              <a:t>2026 год </a:t>
            </a:r>
            <a:r>
              <a:rPr lang="ru-RU" sz="1200" b="1" dirty="0" smtClean="0">
                <a:solidFill>
                  <a:srgbClr val="FF0000"/>
                </a:solidFill>
                <a:latin typeface="Montserrat Bold"/>
                <a:ea typeface="Montserrat Regular"/>
                <a:cs typeface="Montserrat Bold"/>
              </a:rPr>
              <a:t>– </a:t>
            </a:r>
            <a:r>
              <a:rPr lang="ru-RU" sz="1200" b="1" i="1" dirty="0" smtClean="0">
                <a:solidFill>
                  <a:srgbClr val="C00000"/>
                </a:solidFill>
                <a:latin typeface="Montserrat Bold"/>
              </a:rPr>
              <a:t>2 141</a:t>
            </a:r>
            <a:endParaRPr lang="ru-RU" sz="1200" b="1" i="1" dirty="0">
              <a:solidFill>
                <a:srgbClr val="C00000"/>
              </a:solidFill>
              <a:latin typeface="Montserrat Bold"/>
            </a:endParaRPr>
          </a:p>
          <a:p>
            <a:r>
              <a:rPr lang="ru-RU" sz="1200" b="1" i="1" dirty="0">
                <a:solidFill>
                  <a:srgbClr val="C00000"/>
                </a:solidFill>
                <a:latin typeface="Montserrat Bold"/>
              </a:rPr>
              <a:t> </a:t>
            </a:r>
            <a:endParaRPr lang="ru-RU" sz="1200" b="1" i="1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endParaRP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xmlns="" id="{1B4E0D41-720A-65CE-166D-3DE297C44466}"/>
              </a:ext>
            </a:extLst>
          </p:cNvPr>
          <p:cNvSpPr/>
          <p:nvPr/>
        </p:nvSpPr>
        <p:spPr>
          <a:xfrm>
            <a:off x="7138000" y="3827411"/>
            <a:ext cx="4802201" cy="68170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200" b="1" i="1" dirty="0">
              <a:solidFill>
                <a:srgbClr val="00B050"/>
              </a:solidFill>
              <a:latin typeface="Montserrat Bold"/>
              <a:ea typeface="Montserrat Regular"/>
              <a:cs typeface="Montserrat Bold"/>
            </a:endParaRPr>
          </a:p>
          <a:p>
            <a:pPr algn="ctr"/>
            <a:r>
              <a:rPr lang="ru-RU" sz="1370" b="1" i="1" dirty="0">
                <a:solidFill>
                  <a:srgbClr val="00B050"/>
                </a:solidFill>
                <a:latin typeface="Montserrat Bold"/>
                <a:ea typeface="Montserrat Regular"/>
                <a:cs typeface="Montserrat Bold"/>
              </a:rPr>
              <a:t>Перевод 53 группы из ВМП</a:t>
            </a:r>
            <a:r>
              <a:rPr lang="en-US" sz="1370" b="1" i="1" dirty="0">
                <a:solidFill>
                  <a:srgbClr val="00B050"/>
                </a:solidFill>
                <a:latin typeface="Montserrat Bold"/>
                <a:ea typeface="Montserrat Regular"/>
                <a:cs typeface="Montserrat Bold"/>
              </a:rPr>
              <a:t> I</a:t>
            </a:r>
            <a:r>
              <a:rPr lang="ru-RU" sz="1370" b="1" i="1" dirty="0">
                <a:solidFill>
                  <a:srgbClr val="00B050"/>
                </a:solidFill>
                <a:latin typeface="Montserrat Bold"/>
                <a:ea typeface="Montserrat Regular"/>
                <a:cs typeface="Montserrat Bold"/>
              </a:rPr>
              <a:t> в КСГ</a:t>
            </a: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xmlns="" id="{337CC37E-04AE-A5E9-289F-C2574C569DBF}"/>
              </a:ext>
            </a:extLst>
          </p:cNvPr>
          <p:cNvSpPr/>
          <p:nvPr/>
        </p:nvSpPr>
        <p:spPr>
          <a:xfrm>
            <a:off x="238185" y="3826630"/>
            <a:ext cx="2667935" cy="681709"/>
          </a:xfrm>
          <a:prstGeom prst="rect">
            <a:avLst/>
          </a:prstGeom>
          <a:noFill/>
          <a:ln w="28575">
            <a:solidFill>
              <a:srgbClr val="2D429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2D4293"/>
                </a:solidFill>
                <a:latin typeface="Montserrat Regular" panose="00000500000000000000" pitchFamily="2" charset="-52"/>
              </a:rPr>
              <a:t>Имплантация частотно-адаптированного кардиостимулятора взрослым </a:t>
            </a: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8804B25-B66B-5F07-9EDE-8658FDBC5AB1}"/>
              </a:ext>
            </a:extLst>
          </p:cNvPr>
          <p:cNvSpPr/>
          <p:nvPr/>
        </p:nvSpPr>
        <p:spPr>
          <a:xfrm>
            <a:off x="3477508" y="3825179"/>
            <a:ext cx="3381104" cy="681709"/>
          </a:xfrm>
          <a:prstGeom prst="rect">
            <a:avLst/>
          </a:prstGeom>
          <a:noFill/>
          <a:ln w="28575">
            <a:solidFill>
              <a:srgbClr val="2D429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>
                <a:solidFill>
                  <a:schemeClr val="tx1"/>
                </a:solidFill>
                <a:latin typeface="Montserrat Bold"/>
                <a:ea typeface="Montserrat Regular"/>
                <a:cs typeface="Montserrat Bold"/>
              </a:rPr>
              <a:t>2025 год  – </a:t>
            </a:r>
            <a:r>
              <a:rPr lang="ru-RU" sz="1200" b="1" dirty="0" smtClean="0">
                <a:solidFill>
                  <a:srgbClr val="C00000"/>
                </a:solidFill>
                <a:latin typeface="Montserrat" panose="00000500000000000000" pitchFamily="2" charset="-52"/>
              </a:rPr>
              <a:t>401</a:t>
            </a:r>
            <a:r>
              <a:rPr lang="ru-RU" sz="1200" b="1" dirty="0" smtClean="0">
                <a:solidFill>
                  <a:srgbClr val="C00000"/>
                </a:solidFill>
                <a:latin typeface="Montserrat Bold"/>
                <a:ea typeface="Montserrat Regular"/>
                <a:cs typeface="Montserrat Bold"/>
              </a:rPr>
              <a:t>случаев </a:t>
            </a:r>
            <a:endParaRPr lang="ru-RU" sz="1200" b="1" i="1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endParaRPr>
          </a:p>
          <a:p>
            <a:r>
              <a:rPr lang="ru-RU" sz="1200" b="1" dirty="0">
                <a:solidFill>
                  <a:schemeClr val="tx1"/>
                </a:solidFill>
                <a:latin typeface="Montserrat Bold"/>
                <a:ea typeface="Montserrat Regular"/>
                <a:cs typeface="Montserrat Bold"/>
              </a:rPr>
              <a:t>2026 </a:t>
            </a:r>
            <a:r>
              <a:rPr lang="ru-RU" sz="1200" b="1" dirty="0" smtClean="0">
                <a:solidFill>
                  <a:schemeClr val="tx1"/>
                </a:solidFill>
                <a:latin typeface="Montserrat Bold"/>
                <a:ea typeface="Montserrat Regular"/>
                <a:cs typeface="Montserrat Bold"/>
              </a:rPr>
              <a:t>год </a:t>
            </a:r>
            <a:r>
              <a:rPr lang="ru-RU" sz="1200" b="1" dirty="0" smtClean="0">
                <a:solidFill>
                  <a:srgbClr val="FF0000"/>
                </a:solidFill>
                <a:latin typeface="Montserrat Bold"/>
                <a:ea typeface="Montserrat Regular"/>
                <a:cs typeface="Montserrat Bold"/>
              </a:rPr>
              <a:t>– </a:t>
            </a:r>
            <a:r>
              <a:rPr lang="ru-RU" sz="1200" b="1" i="1" dirty="0" smtClean="0">
                <a:solidFill>
                  <a:srgbClr val="C00000"/>
                </a:solidFill>
                <a:latin typeface="Montserrat Bold"/>
              </a:rPr>
              <a:t>396</a:t>
            </a:r>
            <a:endParaRPr lang="ru-RU" sz="1200" b="1" i="1" dirty="0">
              <a:solidFill>
                <a:srgbClr val="C00000"/>
              </a:solidFill>
              <a:latin typeface="Montserrat Bold"/>
            </a:endParaRP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xmlns="" id="{6D064AD7-5835-919D-72F4-7526EB47BB24}"/>
              </a:ext>
            </a:extLst>
          </p:cNvPr>
          <p:cNvSpPr/>
          <p:nvPr/>
        </p:nvSpPr>
        <p:spPr>
          <a:xfrm>
            <a:off x="7138000" y="4606214"/>
            <a:ext cx="4802201" cy="1173016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370" b="1" i="1" dirty="0">
                <a:solidFill>
                  <a:srgbClr val="00B050"/>
                </a:solidFill>
                <a:latin typeface="Montserrat Bold"/>
              </a:rPr>
              <a:t>Включен новый метод ВМП </a:t>
            </a:r>
            <a:r>
              <a:rPr lang="ru-RU" sz="1370" i="1" dirty="0">
                <a:solidFill>
                  <a:srgbClr val="00B050"/>
                </a:solidFill>
                <a:latin typeface="Montserrat Bold"/>
              </a:rPr>
              <a:t>«Эндоваскулярная деструкция  проводящих путей и аритмогенных зон сердца эндоваскулярным доступом с использованием  навигационной системы картирования сердца»</a:t>
            </a: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xmlns="" id="{BA857DFD-2287-E453-432F-B908A8D6DB89}"/>
              </a:ext>
            </a:extLst>
          </p:cNvPr>
          <p:cNvSpPr/>
          <p:nvPr/>
        </p:nvSpPr>
        <p:spPr>
          <a:xfrm>
            <a:off x="238185" y="4605433"/>
            <a:ext cx="2667935" cy="1173016"/>
          </a:xfrm>
          <a:prstGeom prst="rect">
            <a:avLst/>
          </a:prstGeom>
          <a:noFill/>
          <a:ln w="28575">
            <a:solidFill>
              <a:srgbClr val="2D429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2D4293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Эндоваскулярная деструкция дополнительных проводящих путей и аритмогенных зон сердца</a:t>
            </a:r>
            <a:endParaRPr lang="ru-RU" sz="1200" b="1" dirty="0">
              <a:solidFill>
                <a:srgbClr val="2D4293"/>
              </a:solidFill>
              <a:latin typeface="Montserrat Bold"/>
            </a:endParaRP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xmlns="" id="{E868C23D-AE4A-5D98-B9BC-B2831B6CB445}"/>
              </a:ext>
            </a:extLst>
          </p:cNvPr>
          <p:cNvSpPr/>
          <p:nvPr/>
        </p:nvSpPr>
        <p:spPr>
          <a:xfrm>
            <a:off x="3477508" y="4603982"/>
            <a:ext cx="3381104" cy="1173016"/>
          </a:xfrm>
          <a:prstGeom prst="rect">
            <a:avLst/>
          </a:prstGeom>
          <a:noFill/>
          <a:ln w="28575">
            <a:solidFill>
              <a:srgbClr val="2D429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>
                <a:solidFill>
                  <a:schemeClr val="tx1"/>
                </a:solidFill>
                <a:latin typeface="Montserrat Bold"/>
                <a:ea typeface="Montserrat Regular"/>
                <a:cs typeface="Montserrat Bold"/>
              </a:rPr>
              <a:t>2025 год  – </a:t>
            </a:r>
            <a:r>
              <a:rPr lang="ru-RU" sz="1200" b="1" dirty="0" smtClean="0">
                <a:solidFill>
                  <a:srgbClr val="C00000"/>
                </a:solidFill>
                <a:latin typeface="Montserrat" panose="00000500000000000000" pitchFamily="2" charset="-52"/>
              </a:rPr>
              <a:t>176 </a:t>
            </a:r>
            <a:r>
              <a:rPr lang="ru-RU" sz="1200" b="1" dirty="0" smtClean="0">
                <a:solidFill>
                  <a:srgbClr val="C00000"/>
                </a:solidFill>
                <a:latin typeface="Montserrat Bold"/>
                <a:ea typeface="Montserrat Regular"/>
                <a:cs typeface="Montserrat Bold"/>
              </a:rPr>
              <a:t>случаев </a:t>
            </a:r>
            <a:endParaRPr lang="ru-RU" sz="1200" b="1" i="1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endParaRPr>
          </a:p>
          <a:p>
            <a:r>
              <a:rPr lang="ru-RU" sz="1200" b="1" dirty="0">
                <a:solidFill>
                  <a:schemeClr val="tx1"/>
                </a:solidFill>
                <a:latin typeface="Montserrat Bold"/>
                <a:ea typeface="Montserrat Regular"/>
                <a:cs typeface="Montserrat Bold"/>
              </a:rPr>
              <a:t>2026 </a:t>
            </a:r>
            <a:r>
              <a:rPr lang="ru-RU" sz="1200" b="1" dirty="0" smtClean="0">
                <a:solidFill>
                  <a:schemeClr val="tx1"/>
                </a:solidFill>
                <a:latin typeface="Montserrat Bold"/>
                <a:ea typeface="Montserrat Regular"/>
                <a:cs typeface="Montserrat Bold"/>
              </a:rPr>
              <a:t>год </a:t>
            </a:r>
            <a:r>
              <a:rPr lang="ru-RU" sz="1200" b="1" dirty="0" smtClean="0">
                <a:solidFill>
                  <a:srgbClr val="FF0000"/>
                </a:solidFill>
                <a:latin typeface="Montserrat Bold"/>
                <a:ea typeface="Montserrat Regular"/>
                <a:cs typeface="Montserrat Bold"/>
              </a:rPr>
              <a:t>– </a:t>
            </a:r>
            <a:r>
              <a:rPr lang="ru-RU" sz="1200" b="1" i="1" dirty="0" smtClean="0">
                <a:solidFill>
                  <a:srgbClr val="C00000"/>
                </a:solidFill>
                <a:latin typeface="Montserrat Bold"/>
              </a:rPr>
              <a:t>174</a:t>
            </a:r>
            <a:endParaRPr lang="ru-RU" sz="1200" b="1" i="1" dirty="0">
              <a:solidFill>
                <a:srgbClr val="C00000"/>
              </a:solidFill>
              <a:latin typeface="Montserrat Bold"/>
            </a:endParaRPr>
          </a:p>
        </p:txBody>
      </p:sp>
      <p:sp>
        <p:nvSpPr>
          <p:cNvPr id="38" name="Стрелка вниз 4">
            <a:extLst>
              <a:ext uri="{FF2B5EF4-FFF2-40B4-BE49-F238E27FC236}">
                <a16:creationId xmlns:a16="http://schemas.microsoft.com/office/drawing/2014/main" xmlns="" id="{79AB1620-BDFF-09D5-D9BE-5D0C809D88D4}"/>
              </a:ext>
            </a:extLst>
          </p:cNvPr>
          <p:cNvSpPr/>
          <p:nvPr/>
        </p:nvSpPr>
        <p:spPr>
          <a:xfrm rot="16200000">
            <a:off x="3028318" y="6116874"/>
            <a:ext cx="339604" cy="322162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2D42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xmlns="" id="{B213476E-830B-D858-F825-A81007D1BC20}"/>
              </a:ext>
            </a:extLst>
          </p:cNvPr>
          <p:cNvSpPr/>
          <p:nvPr/>
        </p:nvSpPr>
        <p:spPr>
          <a:xfrm>
            <a:off x="7138000" y="5856384"/>
            <a:ext cx="4802201" cy="847606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70" i="1" dirty="0">
                <a:solidFill>
                  <a:srgbClr val="00B050"/>
                </a:solidFill>
                <a:latin typeface="Montserrat Bold"/>
              </a:rPr>
              <a:t>Без изменений</a:t>
            </a:r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xmlns="" id="{6D3955A8-391B-FDE3-08E5-8C6005831F10}"/>
              </a:ext>
            </a:extLst>
          </p:cNvPr>
          <p:cNvSpPr/>
          <p:nvPr/>
        </p:nvSpPr>
        <p:spPr>
          <a:xfrm>
            <a:off x="238185" y="5855603"/>
            <a:ext cx="2667935" cy="847606"/>
          </a:xfrm>
          <a:prstGeom prst="rect">
            <a:avLst/>
          </a:prstGeom>
          <a:noFill/>
          <a:ln w="28575">
            <a:solidFill>
              <a:srgbClr val="2D429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2D4293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Оперативные вмешательства на брахиоцефальных артериях (стентирование или эндартерэктомия)</a:t>
            </a:r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xmlns="" id="{BB70BB1A-82D6-F83A-1309-CE5C45E0E4B8}"/>
              </a:ext>
            </a:extLst>
          </p:cNvPr>
          <p:cNvSpPr/>
          <p:nvPr/>
        </p:nvSpPr>
        <p:spPr>
          <a:xfrm>
            <a:off x="3477508" y="5854152"/>
            <a:ext cx="3381104" cy="847606"/>
          </a:xfrm>
          <a:prstGeom prst="rect">
            <a:avLst/>
          </a:prstGeom>
          <a:noFill/>
          <a:ln w="28575">
            <a:solidFill>
              <a:srgbClr val="2D429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>
                <a:solidFill>
                  <a:schemeClr val="tx1"/>
                </a:solidFill>
                <a:latin typeface="Montserrat Bold"/>
                <a:ea typeface="Montserrat Regular"/>
                <a:cs typeface="Montserrat Bold"/>
              </a:rPr>
              <a:t>2025 год  – </a:t>
            </a:r>
            <a:r>
              <a:rPr lang="ru-RU" sz="1200" b="1" dirty="0" smtClean="0">
                <a:solidFill>
                  <a:srgbClr val="C00000"/>
                </a:solidFill>
                <a:latin typeface="Montserrat" panose="00000500000000000000" pitchFamily="2" charset="-52"/>
              </a:rPr>
              <a:t>440 </a:t>
            </a:r>
            <a:r>
              <a:rPr lang="ru-RU" sz="1200" b="1" dirty="0" smtClean="0">
                <a:solidFill>
                  <a:srgbClr val="C00000"/>
                </a:solidFill>
                <a:latin typeface="Montserrat Bold"/>
                <a:ea typeface="Montserrat Regular"/>
                <a:cs typeface="Montserrat Bold"/>
              </a:rPr>
              <a:t>случаев </a:t>
            </a:r>
            <a:endParaRPr lang="ru-RU" sz="1200" b="1" i="1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endParaRPr>
          </a:p>
          <a:p>
            <a:r>
              <a:rPr lang="ru-RU" sz="1200" b="1" dirty="0">
                <a:solidFill>
                  <a:schemeClr val="tx1"/>
                </a:solidFill>
                <a:latin typeface="Montserrat Bold"/>
                <a:ea typeface="Montserrat Regular"/>
                <a:cs typeface="Montserrat Bold"/>
              </a:rPr>
              <a:t>2026 </a:t>
            </a:r>
            <a:r>
              <a:rPr lang="ru-RU" sz="1200" b="1" dirty="0" smtClean="0">
                <a:solidFill>
                  <a:schemeClr val="tx1"/>
                </a:solidFill>
                <a:latin typeface="Montserrat Bold"/>
                <a:ea typeface="Montserrat Regular"/>
                <a:cs typeface="Montserrat Bold"/>
              </a:rPr>
              <a:t>год </a:t>
            </a:r>
            <a:r>
              <a:rPr lang="ru-RU" sz="1200" b="1" dirty="0" smtClean="0">
                <a:solidFill>
                  <a:srgbClr val="FF0000"/>
                </a:solidFill>
                <a:latin typeface="Montserrat Bold"/>
                <a:ea typeface="Montserrat Regular"/>
                <a:cs typeface="Montserrat Bold"/>
              </a:rPr>
              <a:t>– </a:t>
            </a:r>
            <a:r>
              <a:rPr lang="ru-RU" sz="1200" b="1" i="1" dirty="0" smtClean="0">
                <a:solidFill>
                  <a:srgbClr val="C00000"/>
                </a:solidFill>
                <a:latin typeface="Montserrat Bold"/>
              </a:rPr>
              <a:t>434</a:t>
            </a:r>
            <a:endParaRPr lang="ru-RU" sz="1200" b="1" i="1" dirty="0">
              <a:solidFill>
                <a:srgbClr val="C00000"/>
              </a:solidFill>
              <a:latin typeface="Montserrat Bold"/>
            </a:endParaRPr>
          </a:p>
        </p:txBody>
      </p:sp>
    </p:spTree>
    <p:extLst>
      <p:ext uri="{BB962C8B-B14F-4D97-AF65-F5344CB8AC3E}">
        <p14:creationId xmlns:p14="http://schemas.microsoft.com/office/powerpoint/2010/main" val="162210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AA113E4C-EB58-193E-26E5-8247B1586313}"/>
              </a:ext>
            </a:extLst>
          </p:cNvPr>
          <p:cNvSpPr/>
          <p:nvPr/>
        </p:nvSpPr>
        <p:spPr>
          <a:xfrm>
            <a:off x="0" y="1196752"/>
            <a:ext cx="12192001" cy="369332"/>
          </a:xfrm>
          <a:prstGeom prst="rect">
            <a:avLst/>
          </a:prstGeom>
          <a:solidFill>
            <a:srgbClr val="2D4293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ru-RU" b="1" dirty="0">
                <a:solidFill>
                  <a:schemeClr val="bg1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Новеллы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9BECDA2F-408B-F825-9262-041B758FF7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976" y="283262"/>
            <a:ext cx="11480852" cy="612068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Новеллы Базовой программы ОМС на 2026 год</a:t>
            </a:r>
            <a:endParaRPr lang="ru-RU" sz="240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EAE90279-99F6-3F75-58B7-0F57630F6129}"/>
              </a:ext>
            </a:extLst>
          </p:cNvPr>
          <p:cNvSpPr/>
          <p:nvPr/>
        </p:nvSpPr>
        <p:spPr>
          <a:xfrm>
            <a:off x="-168696" y="292978"/>
            <a:ext cx="936104" cy="648072"/>
          </a:xfrm>
          <a:prstGeom prst="rect">
            <a:avLst/>
          </a:prstGeom>
          <a:solidFill>
            <a:srgbClr val="2D4293"/>
          </a:solidFill>
          <a:ln>
            <a:solidFill>
              <a:srgbClr val="2D42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xmlns="" id="{B5ADACD2-F8B1-165C-14C8-B7455D9DFDF8}"/>
              </a:ext>
            </a:extLst>
          </p:cNvPr>
          <p:cNvSpPr/>
          <p:nvPr/>
        </p:nvSpPr>
        <p:spPr>
          <a:xfrm>
            <a:off x="223156" y="1921025"/>
            <a:ext cx="4720319" cy="1362797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2D4293"/>
                </a:solidFill>
                <a:cs typeface="Times New Roman" panose="02020603050405020304" pitchFamily="18" charset="0"/>
              </a:rPr>
              <a:t>Впервые установлены объемы медицинской помощи</a:t>
            </a:r>
          </a:p>
          <a:p>
            <a:pPr algn="ctr"/>
            <a:r>
              <a:rPr lang="ru-RU" b="1" dirty="0">
                <a:solidFill>
                  <a:srgbClr val="2D4293"/>
                </a:solidFill>
                <a:cs typeface="Times New Roman" panose="02020603050405020304" pitchFamily="18" charset="0"/>
              </a:rPr>
              <a:t>и </a:t>
            </a:r>
            <a:r>
              <a:rPr lang="ru-RU" b="1" dirty="0" smtClean="0">
                <a:solidFill>
                  <a:srgbClr val="2D4293"/>
                </a:solidFill>
                <a:cs typeface="Times New Roman" panose="02020603050405020304" pitchFamily="18" charset="0"/>
              </a:rPr>
              <a:t>НФЗ на ТРАНСПЛАНТАЦИЮ почки 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по РС(Я) – 23 случая (12 сл. в РБ№1)</a:t>
            </a:r>
            <a:endParaRPr lang="ru-RU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xmlns="" id="{18A9B2E2-FFC1-0A21-A97F-C1673F0E7815}"/>
              </a:ext>
            </a:extLst>
          </p:cNvPr>
          <p:cNvSpPr/>
          <p:nvPr/>
        </p:nvSpPr>
        <p:spPr>
          <a:xfrm>
            <a:off x="5781675" y="1844823"/>
            <a:ext cx="6070397" cy="2489051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Впервые введена норма по плановой госпитализации</a:t>
            </a:r>
          </a:p>
          <a:p>
            <a:pPr algn="ctr"/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</a:rPr>
              <a:t>При </a:t>
            </a: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наличии направления на осуществление плановой госпитализации с целью проведения хирургического лечения при оказании специализированной, в том числе высокотехнологичной, медицинской помощи госпитализация пациента в медицинскую организацию осуществляется</a:t>
            </a:r>
            <a:r>
              <a:rPr lang="ru-RU" sz="1400" b="1" dirty="0">
                <a:solidFill>
                  <a:schemeClr val="tx1"/>
                </a:solidFill>
              </a:rPr>
              <a:t> </a:t>
            </a:r>
            <a:r>
              <a:rPr lang="ru-RU" sz="1400" b="1" dirty="0">
                <a:solidFill>
                  <a:srgbClr val="C00000"/>
                </a:solidFill>
              </a:rPr>
              <a:t>не ранее чем за сутки до начала хирургического лечения, за исключением ситуаций, обусловленных медицинскими показаниями.</a:t>
            </a:r>
          </a:p>
          <a:p>
            <a:pPr algn="ctr"/>
            <a:r>
              <a:rPr lang="ru-RU" sz="1400" dirty="0" smtClean="0">
                <a:ln w="19050">
                  <a:solidFill>
                    <a:srgbClr val="BF2344"/>
                  </a:solidFill>
                </a:ln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endParaRPr lang="ru-RU" sz="1400" dirty="0">
              <a:solidFill>
                <a:schemeClr val="tx1"/>
              </a:solidFill>
              <a:latin typeface="Montserrat Regular" panose="00000500000000000000" pitchFamily="2" charset="-52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021410" y="4915585"/>
            <a:ext cx="4560990" cy="92333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2D4293"/>
                </a:solidFill>
              </a:rPr>
              <a:t>МЕДИЦИНСКАЯ реабилитация - нормативы </a:t>
            </a:r>
            <a:r>
              <a:rPr lang="ru-RU" b="1" dirty="0">
                <a:solidFill>
                  <a:srgbClr val="2D4293"/>
                </a:solidFill>
              </a:rPr>
              <a:t>объема </a:t>
            </a:r>
            <a:r>
              <a:rPr lang="ru-RU" b="1" dirty="0" smtClean="0">
                <a:solidFill>
                  <a:srgbClr val="C00000"/>
                </a:solidFill>
              </a:rPr>
              <a:t>увеличены </a:t>
            </a:r>
            <a:r>
              <a:rPr lang="ru-RU" b="1" dirty="0">
                <a:solidFill>
                  <a:srgbClr val="C00000"/>
                </a:solidFill>
              </a:rPr>
              <a:t>на 4,0% </a:t>
            </a:r>
            <a:r>
              <a:rPr lang="ru-RU" b="1" dirty="0">
                <a:solidFill>
                  <a:srgbClr val="2D4293"/>
                </a:solidFill>
              </a:rPr>
              <a:t>по всем условиям </a:t>
            </a:r>
            <a:r>
              <a:rPr lang="ru-RU" b="1" dirty="0" smtClean="0">
                <a:solidFill>
                  <a:srgbClr val="2D4293"/>
                </a:solidFill>
              </a:rPr>
              <a:t>оказания МП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937397"/>
              </p:ext>
            </p:extLst>
          </p:nvPr>
        </p:nvGraphicFramePr>
        <p:xfrm>
          <a:off x="405605" y="3921379"/>
          <a:ext cx="5057121" cy="2462022"/>
        </p:xfrm>
        <a:graphic>
          <a:graphicData uri="http://schemas.openxmlformats.org/drawingml/2006/table">
            <a:tbl>
              <a:tblPr firstRow="1" firstCol="1" bandRow="1"/>
              <a:tblGrid>
                <a:gridCol w="830265"/>
                <a:gridCol w="912823"/>
                <a:gridCol w="912823"/>
                <a:gridCol w="819140"/>
                <a:gridCol w="791035"/>
                <a:gridCol w="791035"/>
              </a:tblGrid>
              <a:tr h="20002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Виды МП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2025 год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2026 год проект ПГГ РФ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096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Средние нормативы объема МП РФ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Средние нормативы объема МП РС(Я)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Объемы МП РС(Я)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Средние нормативы объема МП РФ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Объемы МП РФ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АПП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0,003241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0,003241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3 024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0,003371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3 101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СЗП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0,002705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0,002705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2 524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0,002813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2 588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СП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0,005643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0,006602213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r>
                        <a:rPr lang="ru-RU" sz="11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161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(5266 по РФ)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0,005869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5 399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Стрелка влево 8"/>
          <p:cNvSpPr/>
          <p:nvPr/>
        </p:nvSpPr>
        <p:spPr>
          <a:xfrm>
            <a:off x="5686424" y="5362575"/>
            <a:ext cx="1334985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7258050" y="1556559"/>
            <a:ext cx="809625" cy="17699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2876550" y="1556559"/>
            <a:ext cx="1019176" cy="2882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9314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997FB72B-BF26-460B-B689-6B0B2A78AF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128" y="180753"/>
            <a:ext cx="10486463" cy="919216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Исполнение плановых объемов по стационарной помощи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      по Республике Саха (Якутия) за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январь-февраль 2026 года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(нормативный индекс за 2 месяца 2026 года  – 16,7%) </a:t>
            </a:r>
            <a:endParaRPr lang="ru-RU" sz="1400" dirty="0"/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2606507194"/>
              </p:ext>
            </p:extLst>
          </p:nvPr>
        </p:nvGraphicFramePr>
        <p:xfrm>
          <a:off x="94892" y="1286541"/>
          <a:ext cx="11947584" cy="5571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3" name="Прямая соединительная линия 2"/>
          <p:cNvCxnSpPr/>
          <p:nvPr/>
        </p:nvCxnSpPr>
        <p:spPr>
          <a:xfrm>
            <a:off x="190500" y="2938412"/>
            <a:ext cx="11759831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1120991" y="2669846"/>
            <a:ext cx="8293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16,7%</a:t>
            </a:r>
            <a:endParaRPr lang="ru-RU" sz="1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29486" y="3084948"/>
            <a:ext cx="11720845" cy="0"/>
          </a:xfrm>
          <a:prstGeom prst="line">
            <a:avLst/>
          </a:prstGeom>
          <a:ln w="19050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8850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7841" y="212305"/>
            <a:ext cx="10110840" cy="723301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Исполнение плановых объемов по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ССХ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по Республике Саха (Якутия) за январь-февраль 2026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(нормативный индекс за 2 месяца 2026 года  – 16,7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%)</a:t>
            </a:r>
            <a:endParaRPr lang="ru-RU" sz="1800" dirty="0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4083702500"/>
              </p:ext>
            </p:extLst>
          </p:nvPr>
        </p:nvGraphicFramePr>
        <p:xfrm>
          <a:off x="142517" y="1304925"/>
          <a:ext cx="5705833" cy="247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715144755"/>
              </p:ext>
            </p:extLst>
          </p:nvPr>
        </p:nvGraphicFramePr>
        <p:xfrm>
          <a:off x="6057899" y="1314450"/>
          <a:ext cx="5638801" cy="2428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405130179"/>
              </p:ext>
            </p:extLst>
          </p:nvPr>
        </p:nvGraphicFramePr>
        <p:xfrm>
          <a:off x="166688" y="4114800"/>
          <a:ext cx="5519738" cy="26003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753431817"/>
              </p:ext>
            </p:extLst>
          </p:nvPr>
        </p:nvGraphicFramePr>
        <p:xfrm>
          <a:off x="6124575" y="4038601"/>
          <a:ext cx="5629276" cy="2552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264731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997FB72B-BF26-460B-B689-6B0B2A78AF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128" y="180753"/>
            <a:ext cx="10486463" cy="919216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Исполнение плановых объемов по медицинской реабилитации в условиях круглосуточного стационара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      по Республике Саха (Якутия) за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январь-февраль 2026 года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(нормативный индекс за 2 месяца 2026 года  – 16,7%) </a:t>
            </a:r>
            <a:endParaRPr lang="ru-RU" sz="1400" dirty="0"/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2739690379"/>
              </p:ext>
            </p:extLst>
          </p:nvPr>
        </p:nvGraphicFramePr>
        <p:xfrm>
          <a:off x="161924" y="1428750"/>
          <a:ext cx="11915775" cy="4181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3" name="Прямая соединительная линия 2"/>
          <p:cNvCxnSpPr/>
          <p:nvPr/>
        </p:nvCxnSpPr>
        <p:spPr>
          <a:xfrm>
            <a:off x="257175" y="3218986"/>
            <a:ext cx="11477625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1200733" y="2850047"/>
            <a:ext cx="7150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16,7%</a:t>
            </a:r>
            <a:endParaRPr lang="ru-RU" sz="1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8028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997FB72B-BF26-460B-B689-6B0B2A78AF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598" y="138224"/>
            <a:ext cx="10486463" cy="993642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Исполнение плановых объемов по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стационарнозамещающей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помощи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      по Республике Саха (Якутия) за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январь-февраль 2026 год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(нормативный индекс за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месяца 2026 года  – 16,7%) </a:t>
            </a:r>
            <a:endParaRPr lang="ru-RU" sz="1400" dirty="0"/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3331044105"/>
              </p:ext>
            </p:extLst>
          </p:nvPr>
        </p:nvGraphicFramePr>
        <p:xfrm>
          <a:off x="103518" y="1286541"/>
          <a:ext cx="11846814" cy="5571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3" name="Прямая соединительная линия 2"/>
          <p:cNvCxnSpPr/>
          <p:nvPr/>
        </p:nvCxnSpPr>
        <p:spPr>
          <a:xfrm>
            <a:off x="276225" y="2816025"/>
            <a:ext cx="11601450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1120991" y="2475348"/>
            <a:ext cx="7566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16,7%</a:t>
            </a:r>
            <a:endParaRPr lang="ru-RU" sz="1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76224" y="3771900"/>
            <a:ext cx="11439525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699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997FB72B-BF26-460B-B689-6B0B2A78AF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598" y="138224"/>
            <a:ext cx="10486463" cy="993642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Исполнение плановых объемов по </a:t>
            </a:r>
            <a:r>
              <a:rPr lang="ru-RU" sz="1800" b="1" dirty="0" smtClean="0">
                <a:solidFill>
                  <a:srgbClr val="0F6FC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диспансерному наблюдению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      по Республике Саха (Якутия) за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январь-февраль 2026 год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(нормативный индекс за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месяца 2026 года  – 16,7%) </a:t>
            </a:r>
            <a:endParaRPr lang="ru-RU" sz="1400" dirty="0"/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211797117"/>
              </p:ext>
            </p:extLst>
          </p:nvPr>
        </p:nvGraphicFramePr>
        <p:xfrm>
          <a:off x="276224" y="1286541"/>
          <a:ext cx="11628229" cy="54334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3" name="Прямая соединительная линия 2"/>
          <p:cNvCxnSpPr/>
          <p:nvPr/>
        </p:nvCxnSpPr>
        <p:spPr>
          <a:xfrm>
            <a:off x="392274" y="3012796"/>
            <a:ext cx="11466351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1343736" y="2952402"/>
            <a:ext cx="7159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16,7%</a:t>
            </a:r>
            <a:endParaRPr lang="ru-RU" sz="1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8023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997FB72B-BF26-460B-B689-6B0B2A78AF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598" y="138224"/>
            <a:ext cx="10486463" cy="993642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Исполнение плановых объемов по </a:t>
            </a:r>
            <a:r>
              <a:rPr lang="ru-RU" sz="1800" b="1" dirty="0" smtClean="0">
                <a:solidFill>
                  <a:srgbClr val="0F6FC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ДОРЗ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      по Республике Саха (Якутия) за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январь-февраль 2026 год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(нормативный индекс за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месяца 2026 года  – 16,7%) </a:t>
            </a:r>
            <a:endParaRPr lang="ru-RU" sz="1400" dirty="0"/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1069331695"/>
              </p:ext>
            </p:extLst>
          </p:nvPr>
        </p:nvGraphicFramePr>
        <p:xfrm>
          <a:off x="276224" y="1286541"/>
          <a:ext cx="11628229" cy="54334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3" name="Прямая соединительная линия 2"/>
          <p:cNvCxnSpPr/>
          <p:nvPr/>
        </p:nvCxnSpPr>
        <p:spPr>
          <a:xfrm>
            <a:off x="487524" y="2546071"/>
            <a:ext cx="11466351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1220450" y="2162176"/>
            <a:ext cx="8392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16,7%</a:t>
            </a:r>
            <a:endParaRPr lang="ru-RU" sz="1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481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997FB72B-BF26-460B-B689-6B0B2A78AF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598" y="138224"/>
            <a:ext cx="10486463" cy="993642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Исполнение плановых объемов школ сахарного диабета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по Республике Саха (Якутия) за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январь-февраль 2026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год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(нормативный индекс за 2 месяца – 16,7%) </a:t>
            </a:r>
            <a:endParaRPr lang="ru-RU" sz="1400" dirty="0"/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252398421"/>
              </p:ext>
            </p:extLst>
          </p:nvPr>
        </p:nvGraphicFramePr>
        <p:xfrm>
          <a:off x="234802" y="1391715"/>
          <a:ext cx="11716193" cy="51393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3" name="Прямая соединительная линия 2"/>
          <p:cNvCxnSpPr/>
          <p:nvPr/>
        </p:nvCxnSpPr>
        <p:spPr>
          <a:xfrm>
            <a:off x="373025" y="1719636"/>
            <a:ext cx="11620500" cy="21265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1079126" y="1391716"/>
            <a:ext cx="776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16,7%</a:t>
            </a:r>
            <a:endParaRPr lang="ru-RU" sz="1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86200" y="1391715"/>
            <a:ext cx="5248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1A4DA0"/>
                </a:solidFill>
                <a:latin typeface="Times New Roman" pitchFamily="18" charset="0"/>
                <a:cs typeface="Times New Roman" pitchFamily="18" charset="0"/>
              </a:rPr>
              <a:t>Исполнение за январь-февраль 2026 год – 4,3%</a:t>
            </a:r>
            <a:endParaRPr lang="ru-RU" sz="1400" b="1" dirty="0">
              <a:solidFill>
                <a:srgbClr val="1A4D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169502" y="3614503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4,3%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4577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997FB72B-BF26-460B-B689-6B0B2A78AF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0760" y="170121"/>
            <a:ext cx="10486463" cy="993642"/>
          </a:xfrm>
        </p:spPr>
        <p:txBody>
          <a:bodyPr>
            <a:normAutofit fontScale="90000"/>
          </a:bodyPr>
          <a:lstStyle/>
          <a:p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Выполнение объемов медицинской помощи </a:t>
            </a:r>
            <a:br>
              <a:rPr lang="ru-RU" sz="1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      по Республике Саха (Якутия) за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2025 год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(нормативный индекс за 12 месяцев  100,0%) </a:t>
            </a:r>
            <a:endParaRPr lang="ru-RU" sz="1400" dirty="0"/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1627278865"/>
              </p:ext>
            </p:extLst>
          </p:nvPr>
        </p:nvGraphicFramePr>
        <p:xfrm>
          <a:off x="329608" y="1701209"/>
          <a:ext cx="11408736" cy="48271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7974420" y="4967347"/>
            <a:ext cx="1073886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108,1%</a:t>
            </a:r>
            <a:endParaRPr lang="ru-RU" sz="1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37144" y="1329070"/>
            <a:ext cx="78680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Амбулаторно-поликлиническая помощь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8936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997FB72B-BF26-460B-B689-6B0B2A78AF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601" y="138224"/>
            <a:ext cx="10486463" cy="993642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Исполнение плановых объемов профилактических осмотров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по Республике Саха (Якутия) за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январь-февраль 2026 года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(нормативный индекс за 2 месяца – 16,7%) </a:t>
            </a:r>
            <a:endParaRPr lang="ru-RU" sz="1400" dirty="0"/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926709592"/>
              </p:ext>
            </p:extLst>
          </p:nvPr>
        </p:nvGraphicFramePr>
        <p:xfrm>
          <a:off x="249426" y="1219200"/>
          <a:ext cx="11942577" cy="563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3" name="Прямая соединительная линия 2"/>
          <p:cNvCxnSpPr/>
          <p:nvPr/>
        </p:nvCxnSpPr>
        <p:spPr>
          <a:xfrm>
            <a:off x="171450" y="3356992"/>
            <a:ext cx="12020551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408090" y="3044897"/>
            <a:ext cx="10645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16,7%</a:t>
            </a:r>
            <a:endParaRPr lang="ru-RU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787980" y="3906586"/>
            <a:ext cx="23042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РС(Я) – 9,9%</a:t>
            </a:r>
            <a:endParaRPr lang="ru-RU" sz="1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3252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997FB72B-BF26-460B-B689-6B0B2A78AF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601" y="138224"/>
            <a:ext cx="10486463" cy="993642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Исполнение плановых объемов диспансеризации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по Республике Саха (Якутия) за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январь-февраль 2026 года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(нормативный индекс за 2 месяца – 16,7%) </a:t>
            </a:r>
            <a:endParaRPr lang="ru-RU" sz="1400" dirty="0"/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1252407105"/>
              </p:ext>
            </p:extLst>
          </p:nvPr>
        </p:nvGraphicFramePr>
        <p:xfrm>
          <a:off x="249426" y="1219200"/>
          <a:ext cx="11942577" cy="563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3" name="Прямая соединительная линия 2"/>
          <p:cNvCxnSpPr/>
          <p:nvPr/>
        </p:nvCxnSpPr>
        <p:spPr>
          <a:xfrm>
            <a:off x="171450" y="3284984"/>
            <a:ext cx="12020551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408090" y="3044897"/>
            <a:ext cx="10645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16,7%</a:t>
            </a:r>
            <a:endParaRPr lang="ru-RU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744405" y="3368746"/>
            <a:ext cx="23042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РС(Я) – 16,2%</a:t>
            </a:r>
            <a:endParaRPr lang="ru-RU" sz="1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1310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997FB72B-BF26-460B-B689-6B0B2A78AF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598" y="138224"/>
            <a:ext cx="10486463" cy="993642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Исполнение плановых объемов по скорой помощи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      по Республике Саха (Якутия) за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январь-февраль 2026 год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(нормативный индекс за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месяца 2026 года  – 16,7%) </a:t>
            </a:r>
            <a:endParaRPr lang="ru-RU" sz="1400" dirty="0"/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2030100709"/>
              </p:ext>
            </p:extLst>
          </p:nvPr>
        </p:nvGraphicFramePr>
        <p:xfrm>
          <a:off x="276224" y="1286541"/>
          <a:ext cx="11628229" cy="54334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3" name="Прямая соединительная линия 2"/>
          <p:cNvCxnSpPr/>
          <p:nvPr/>
        </p:nvCxnSpPr>
        <p:spPr>
          <a:xfrm>
            <a:off x="276224" y="3368116"/>
            <a:ext cx="11559218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1343736" y="2952402"/>
            <a:ext cx="7159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16,7%</a:t>
            </a:r>
            <a:endParaRPr lang="ru-RU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7004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997FB72B-BF26-460B-B689-6B0B2A78AF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392" y="223285"/>
            <a:ext cx="10486463" cy="961744"/>
          </a:xfrm>
        </p:spPr>
        <p:txBody>
          <a:bodyPr>
            <a:normAutofit fontScale="90000"/>
          </a:bodyPr>
          <a:lstStyle/>
          <a:p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Выполнение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плановых объемов исследований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      по Республике Саха (Якутия)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за 2025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год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нормативный индекс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за 12 месяцев 100,0%) </a:t>
            </a:r>
            <a:endParaRPr lang="ru-RU" sz="1400" dirty="0"/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2069169214"/>
              </p:ext>
            </p:extLst>
          </p:nvPr>
        </p:nvGraphicFramePr>
        <p:xfrm>
          <a:off x="383495" y="1301722"/>
          <a:ext cx="11434438" cy="27838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404305268"/>
              </p:ext>
            </p:extLst>
          </p:nvPr>
        </p:nvGraphicFramePr>
        <p:xfrm>
          <a:off x="372140" y="4082903"/>
          <a:ext cx="11430000" cy="2775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7176977" y="2279818"/>
            <a:ext cx="1297172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100,1%</a:t>
            </a:r>
            <a:endParaRPr lang="ru-RU" sz="11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234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997FB72B-BF26-460B-B689-6B0B2A78AF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9495" y="159488"/>
            <a:ext cx="10486463" cy="993642"/>
          </a:xfrm>
        </p:spPr>
        <p:txBody>
          <a:bodyPr>
            <a:normAutofit fontScale="90000"/>
          </a:bodyPr>
          <a:lstStyle/>
          <a:p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Выполнение объемов медицинской помощи </a:t>
            </a:r>
            <a:br>
              <a:rPr lang="ru-RU" sz="1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      по Республике Саха (Якутия) за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2025 год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(нормативный индекс за 12 месяцев  100,0%) </a:t>
            </a:r>
            <a:endParaRPr lang="ru-RU" sz="1400" dirty="0"/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1161649332"/>
              </p:ext>
            </p:extLst>
          </p:nvPr>
        </p:nvGraphicFramePr>
        <p:xfrm>
          <a:off x="914400" y="1339702"/>
          <a:ext cx="10547498" cy="31561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1655721306"/>
              </p:ext>
            </p:extLst>
          </p:nvPr>
        </p:nvGraphicFramePr>
        <p:xfrm>
          <a:off x="925032" y="4465674"/>
          <a:ext cx="7219508" cy="23923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383061896"/>
              </p:ext>
            </p:extLst>
          </p:nvPr>
        </p:nvGraphicFramePr>
        <p:xfrm>
          <a:off x="8144539" y="4444408"/>
          <a:ext cx="3338624" cy="24135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583173" y="1329070"/>
            <a:ext cx="44869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Стационарная помощь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189853" y="4168807"/>
            <a:ext cx="12121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СМП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6360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5BD6A649-392D-4A81-BA3D-3BAB479528DD}"/>
              </a:ext>
            </a:extLst>
          </p:cNvPr>
          <p:cNvSpPr/>
          <p:nvPr/>
        </p:nvSpPr>
        <p:spPr>
          <a:xfrm>
            <a:off x="425318" y="641653"/>
            <a:ext cx="114373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Times New Roman" panose="02020603050405020304" pitchFamily="18" charset="0"/>
              </a:rPr>
              <a:t>Новеллы базовой программы ОМС на 2026 год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09755" y="1463463"/>
            <a:ext cx="1106849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cs typeface="Times New Roman" panose="02020603050405020304" pitchFamily="18" charset="0"/>
              </a:rPr>
              <a:t>Повышение эффективности и ответственности использования средств ОМС.</a:t>
            </a:r>
          </a:p>
          <a:p>
            <a:r>
              <a:rPr lang="ru-RU" sz="2400" dirty="0" smtClean="0">
                <a:cs typeface="Times New Roman" panose="02020603050405020304" pitchFamily="18" charset="0"/>
              </a:rPr>
              <a:t>С 01 января 2027 года не использованные остатки средств субвенции (не обеспеченные реестрами счетов медицинских организаций подлежат возврату в бюджет ФОМС).</a:t>
            </a:r>
          </a:p>
          <a:p>
            <a:r>
              <a:rPr lang="en-US" sz="24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!</a:t>
            </a:r>
            <a:r>
              <a:rPr lang="ru-RU" sz="2400" b="1" dirty="0" smtClean="0">
                <a:solidFill>
                  <a:srgbClr val="0070C0"/>
                </a:solidFill>
                <a:cs typeface="Times New Roman" panose="02020603050405020304" pitchFamily="18" charset="0"/>
              </a:rPr>
              <a:t> Необходимо до 01 октября 2026 года </a:t>
            </a:r>
            <a:r>
              <a:rPr lang="ru-RU" sz="2400" dirty="0" smtClean="0">
                <a:cs typeface="Times New Roman" panose="02020603050405020304" pitchFamily="18" charset="0"/>
              </a:rPr>
              <a:t>направить предложения по корректировке в Минздрав России и ФОМС на согласование при наличии объективных причин (рост заболеваемости, изменение структуры населения и др.). Если до 01 октября 2026 года корректировка не согласована, а нормативы по итогам года не выполнены, с 2027 года срабатывает механизм возврата.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571054" y="3683813"/>
            <a:ext cx="296861" cy="4256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sz="2900" dirty="0">
              <a:solidFill>
                <a:schemeClr val="tx1"/>
              </a:solidFill>
              <a:latin typeface="Times New Roman" panose="02020603050405020304" pitchFamily="18" charset="0"/>
              <a:ea typeface="BatangChe" panose="02030609000101010101" pitchFamily="49" charset="-127"/>
              <a:cs typeface="Times New Roman" panose="02020603050405020304" pitchFamily="18" charset="0"/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287355" y="476672"/>
            <a:ext cx="11713301" cy="0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9465880" y="6569076"/>
            <a:ext cx="2743200" cy="365125"/>
          </a:xfrm>
          <a:prstGeom prst="rect">
            <a:avLst/>
          </a:prstGeom>
        </p:spPr>
        <p:txBody>
          <a:bodyPr/>
          <a:lstStyle/>
          <a:p>
            <a:fld id="{7CAC48D7-4F4B-4B04-BC17-41C34ED25E82}" type="slidenum">
              <a:rPr lang="ru-RU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5</a:t>
            </a:fld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519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76861"/>
              </p:ext>
            </p:extLst>
          </p:nvPr>
        </p:nvGraphicFramePr>
        <p:xfrm>
          <a:off x="1343026" y="1185565"/>
          <a:ext cx="9515475" cy="1296144"/>
        </p:xfrm>
        <a:graphic>
          <a:graphicData uri="http://schemas.openxmlformats.org/drawingml/2006/table">
            <a:tbl>
              <a:tblPr/>
              <a:tblGrid>
                <a:gridCol w="312551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0706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331935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6093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kern="1200" dirty="0" smtClean="0">
                          <a:solidFill>
                            <a:schemeClr val="bg1"/>
                          </a:solidFill>
                          <a:latin typeface="Montserrat Bold"/>
                          <a:ea typeface="Montserrat Bold"/>
                          <a:cs typeface="Montserrat Bold"/>
                        </a:rPr>
                        <a:t>2024 </a:t>
                      </a:r>
                      <a:r>
                        <a:rPr lang="ru-RU" sz="1400" b="1" kern="1200" dirty="0">
                          <a:solidFill>
                            <a:schemeClr val="bg1"/>
                          </a:solidFill>
                          <a:latin typeface="Montserrat Bold"/>
                          <a:ea typeface="Montserrat Bold"/>
                          <a:cs typeface="Montserrat Bold"/>
                        </a:rPr>
                        <a:t>год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429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kern="1200" dirty="0" smtClean="0">
                          <a:solidFill>
                            <a:schemeClr val="bg1"/>
                          </a:solidFill>
                          <a:latin typeface="Montserrat Bold"/>
                          <a:ea typeface="Montserrat Bold"/>
                          <a:cs typeface="Montserrat Bold"/>
                        </a:rPr>
                        <a:t>2025 </a:t>
                      </a:r>
                      <a:r>
                        <a:rPr lang="ru-RU" sz="1400" b="1" kern="1200" dirty="0">
                          <a:solidFill>
                            <a:schemeClr val="bg1"/>
                          </a:solidFill>
                          <a:latin typeface="Montserrat Bold"/>
                          <a:ea typeface="Montserrat Bold"/>
                          <a:cs typeface="Montserrat Bold"/>
                        </a:rPr>
                        <a:t>год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429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kern="1200" dirty="0" smtClean="0">
                          <a:solidFill>
                            <a:schemeClr val="bg1"/>
                          </a:solidFill>
                          <a:latin typeface="Montserrat Bold"/>
                          <a:ea typeface="Montserrat Bold"/>
                          <a:cs typeface="Montserrat Bold"/>
                        </a:rPr>
                        <a:t>2026год</a:t>
                      </a:r>
                      <a:endParaRPr lang="ru-RU" sz="1400" b="1" kern="1200" dirty="0">
                        <a:solidFill>
                          <a:schemeClr val="bg1"/>
                        </a:solidFill>
                        <a:latin typeface="Montserrat Bold"/>
                        <a:ea typeface="Montserrat Bold"/>
                        <a:cs typeface="Montserrat Bold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429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6763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2400" b="1" kern="1200" dirty="0" smtClean="0">
                          <a:solidFill>
                            <a:srgbClr val="2D429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942 366</a:t>
                      </a:r>
                      <a:endParaRPr lang="ru-RU" sz="1400" b="1" kern="1200" dirty="0">
                        <a:solidFill>
                          <a:srgbClr val="59B27C"/>
                        </a:solidFill>
                        <a:effectLst/>
                        <a:latin typeface="Montserrat Bold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2400" b="1" kern="1200" dirty="0" smtClean="0">
                          <a:solidFill>
                            <a:srgbClr val="2D429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933 178</a:t>
                      </a:r>
                      <a:endParaRPr lang="ru-RU" sz="1400" b="1" kern="1200" dirty="0">
                        <a:solidFill>
                          <a:srgbClr val="59B27C"/>
                        </a:solidFill>
                        <a:effectLst/>
                        <a:latin typeface="Montserrat Bold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2400" b="1" kern="1200" dirty="0" smtClean="0">
                          <a:solidFill>
                            <a:srgbClr val="2D429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919 895</a:t>
                      </a:r>
                      <a:endParaRPr lang="ru-RU" sz="1400" b="1" kern="1200" dirty="0">
                        <a:solidFill>
                          <a:srgbClr val="59B27C"/>
                        </a:solidFill>
                        <a:effectLst/>
                        <a:latin typeface="Montserrat Bold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664344" y="723900"/>
            <a:ext cx="79809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/>
              <a:t>Численность застрахованного населения за 3 года</a:t>
            </a:r>
            <a:endParaRPr lang="ru-RU" sz="24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7899486"/>
              </p:ext>
            </p:extLst>
          </p:nvPr>
        </p:nvGraphicFramePr>
        <p:xfrm>
          <a:off x="733423" y="3519487"/>
          <a:ext cx="10420352" cy="1309688"/>
        </p:xfrm>
        <a:graphic>
          <a:graphicData uri="http://schemas.openxmlformats.org/drawingml/2006/table">
            <a:tbl>
              <a:tblPr/>
              <a:tblGrid>
                <a:gridCol w="2996773"/>
                <a:gridCol w="2213403"/>
                <a:gridCol w="2605088"/>
                <a:gridCol w="2605088"/>
              </a:tblGrid>
              <a:tr h="509588">
                <a:tc>
                  <a:txBody>
                    <a:bodyPr/>
                    <a:lstStyle/>
                    <a:p>
                      <a:pPr algn="ctr" fontAlgn="ctr"/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год 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2025 год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2026 год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Средние нормативы ОМП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0,29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0,29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0,261 </a:t>
                      </a:r>
                      <a:r>
                        <a:rPr lang="ru-RU" sz="1800" b="1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 (- </a:t>
                      </a:r>
                      <a:r>
                        <a:rPr lang="ru-RU" sz="1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10%)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Объемы МП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273 286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270 622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240 093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743074" y="2914650"/>
            <a:ext cx="8429625" cy="46166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Новеллы оказания скорой медицинской помощи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645247" y="5695950"/>
            <a:ext cx="973343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НФЗ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+18,8%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4" name="Стрелка вверх 13"/>
          <p:cNvSpPr/>
          <p:nvPr/>
        </p:nvSpPr>
        <p:spPr>
          <a:xfrm>
            <a:off x="9877425" y="4943475"/>
            <a:ext cx="409575" cy="75247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678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>
            <a:extLst>
              <a:ext uri="{FF2B5EF4-FFF2-40B4-BE49-F238E27FC236}">
                <a16:creationId xmlns:a16="http://schemas.microsoft.com/office/drawing/2014/main" xmlns="" id="{C0C4AEC5-1FA3-E3B1-C225-2F36AFCD57B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55578212"/>
              </p:ext>
            </p:extLst>
          </p:nvPr>
        </p:nvGraphicFramePr>
        <p:xfrm>
          <a:off x="407368" y="1377566"/>
          <a:ext cx="11089232" cy="32080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xmlns="" id="{4F43EFA1-836C-FE67-89FF-1479A2B91D34}"/>
              </a:ext>
            </a:extLst>
          </p:cNvPr>
          <p:cNvSpPr/>
          <p:nvPr/>
        </p:nvSpPr>
        <p:spPr>
          <a:xfrm>
            <a:off x="442231" y="5035574"/>
            <a:ext cx="2484276" cy="1052736"/>
          </a:xfrm>
          <a:prstGeom prst="rect">
            <a:avLst/>
          </a:prstGeom>
          <a:solidFill>
            <a:srgbClr val="D9DFF3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2D4293"/>
                </a:solidFill>
                <a:latin typeface="Montserrat"/>
              </a:rPr>
              <a:t>Изменения в  диспансеризации для оценки репродуктивного здоровья женщин 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xmlns="" id="{61E9659C-6646-3A5F-7FE0-B96B7A1DBDBF}"/>
              </a:ext>
            </a:extLst>
          </p:cNvPr>
          <p:cNvSpPr/>
          <p:nvPr/>
        </p:nvSpPr>
        <p:spPr>
          <a:xfrm>
            <a:off x="3313981" y="5050369"/>
            <a:ext cx="8496944" cy="107289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>
                <a:solidFill>
                  <a:schemeClr val="tx1"/>
                </a:solidFill>
                <a:latin typeface="Montserrat Regular" panose="00000500000000000000" pitchFamily="2" charset="-52"/>
              </a:rPr>
              <a:t>Для  женщин в возрасте 21 – 49 лет </a:t>
            </a:r>
            <a:r>
              <a:rPr lang="ru-RU" sz="1200" b="1" dirty="0">
                <a:solidFill>
                  <a:srgbClr val="FF0000"/>
                </a:solidFill>
                <a:latin typeface="Montserrat Regular" panose="00000500000000000000" pitchFamily="2" charset="-52"/>
              </a:rPr>
              <a:t>один раз в пять лет </a:t>
            </a:r>
            <a:r>
              <a:rPr lang="ru-RU" sz="1200" b="1" dirty="0">
                <a:solidFill>
                  <a:schemeClr val="tx1"/>
                </a:solidFill>
                <a:latin typeface="Montserrat Regular" panose="00000500000000000000" pitchFamily="2" charset="-52"/>
              </a:rPr>
              <a:t>: </a:t>
            </a:r>
          </a:p>
          <a:p>
            <a:pPr marL="228600" indent="-228600">
              <a:buAutoNum type="arabicPeriod"/>
            </a:pPr>
            <a:r>
              <a:rPr lang="ru-RU" sz="1200" b="1" dirty="0">
                <a:solidFill>
                  <a:schemeClr val="tx1"/>
                </a:solidFill>
                <a:latin typeface="Montserrat Regular" panose="00000500000000000000" pitchFamily="2" charset="-52"/>
              </a:rPr>
              <a:t>определение ДНК вирусов папилломы человека (Papilloma virus) высокого канцерогенного риска в отделяемом (соскобе) из цервикального канала методом полимеразной цепной реакции;</a:t>
            </a:r>
          </a:p>
          <a:p>
            <a:pPr marL="228600" indent="-228600">
              <a:buAutoNum type="arabicPeriod"/>
            </a:pPr>
            <a:r>
              <a:rPr lang="ru-RU" sz="1200" b="1" dirty="0">
                <a:solidFill>
                  <a:schemeClr val="tx1"/>
                </a:solidFill>
                <a:latin typeface="Montserrat Regular" panose="00000500000000000000" pitchFamily="2" charset="-52"/>
              </a:rPr>
              <a:t>жидкостное цитологическое исследование микропрепарата шейки матки только при положительном результате анализа на ВПЧ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019300" y="507712"/>
            <a:ext cx="77089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Амбулаторная медицинская помощь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428440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5BD6A649-392D-4A81-BA3D-3BAB479528DD}"/>
              </a:ext>
            </a:extLst>
          </p:cNvPr>
          <p:cNvSpPr/>
          <p:nvPr/>
        </p:nvSpPr>
        <p:spPr>
          <a:xfrm>
            <a:off x="426387" y="3478"/>
            <a:ext cx="114373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Times New Roman" panose="02020603050405020304" pitchFamily="18" charset="0"/>
              </a:rPr>
              <a:t>Новеллы базовой программы обязательного медицинского страхования на 2026 год по АПП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571054" y="3683813"/>
            <a:ext cx="296861" cy="4256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sz="2900" dirty="0">
              <a:solidFill>
                <a:schemeClr val="tx1"/>
              </a:solidFill>
              <a:latin typeface="Times New Roman" panose="02020603050405020304" pitchFamily="18" charset="0"/>
              <a:ea typeface="BatangChe" panose="02030609000101010101" pitchFamily="49" charset="-127"/>
              <a:cs typeface="Times New Roman" panose="02020603050405020304" pitchFamily="18" charset="0"/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287355" y="476672"/>
            <a:ext cx="11713301" cy="0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719484" y="946044"/>
            <a:ext cx="111442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buFont typeface="Wingdings" pitchFamily="2" charset="2"/>
              <a:buChar char="ü"/>
            </a:pPr>
            <a:r>
              <a:rPr lang="ru-RU" sz="1600" b="1" dirty="0" smtClean="0">
                <a:cs typeface="Times New Roman" panose="02020603050405020304" pitchFamily="18" charset="0"/>
              </a:rPr>
              <a:t>Расширен раздел «Порядок оказания медицинской помощи отдельным категориям ветеранов боевых действий». </a:t>
            </a:r>
          </a:p>
          <a:p>
            <a:pPr lvl="0" algn="just"/>
            <a:r>
              <a:rPr lang="ru-RU" sz="1600" dirty="0" smtClean="0">
                <a:cs typeface="Times New Roman" panose="02020603050405020304" pitchFamily="18" charset="0"/>
              </a:rPr>
              <a:t>Акцент на доступность и право на психологическую помощь супруге (супругу) участника СВО</a:t>
            </a:r>
            <a:endParaRPr lang="ru-RU" sz="1600" dirty="0">
              <a:cs typeface="Times New Roman" panose="02020603050405020304" pitchFamily="18" charset="0"/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571054" y="1948491"/>
            <a:ext cx="11713301" cy="0"/>
          </a:xfrm>
          <a:prstGeom prst="line">
            <a:avLst/>
          </a:prstGeom>
          <a:ln w="19050">
            <a:solidFill>
              <a:schemeClr val="accent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9465880" y="6569076"/>
            <a:ext cx="2743200" cy="365125"/>
          </a:xfrm>
          <a:prstGeom prst="rect">
            <a:avLst/>
          </a:prstGeom>
        </p:spPr>
        <p:txBody>
          <a:bodyPr/>
          <a:lstStyle/>
          <a:p>
            <a:fld id="{7CAC48D7-4F4B-4B04-BC17-41C34ED25E82}" type="slidenum">
              <a:rPr lang="ru-RU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8</a:t>
            </a:fld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8098750"/>
              </p:ext>
            </p:extLst>
          </p:nvPr>
        </p:nvGraphicFramePr>
        <p:xfrm>
          <a:off x="571054" y="2777562"/>
          <a:ext cx="11338191" cy="2663779"/>
        </p:xfrm>
        <a:graphic>
          <a:graphicData uri="http://schemas.openxmlformats.org/drawingml/2006/table">
            <a:tbl>
              <a:tblPr firstRow="1" firstCol="1" bandRow="1"/>
              <a:tblGrid>
                <a:gridCol w="11338191"/>
              </a:tblGrid>
              <a:tr h="1351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Дистанционное наблюдение за состоянием здоровья </a:t>
                      </a:r>
                      <a:r>
                        <a:rPr lang="ru-RU" sz="1200" b="1" i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пациентов: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3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 </a:t>
                      </a:r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дистанционный мониторинг для </a:t>
                      </a: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пациентов с сахарным </a:t>
                      </a:r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диабетом (кратность 12 месяцев в году)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3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 </a:t>
                      </a:r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дистанционный мониторинг для </a:t>
                      </a: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пациентов с артериальной </a:t>
                      </a:r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гипертензией (кратность 3,6 мес. в году)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1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Диагностика для больных с ВГС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1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</a:rPr>
                        <a:t>- определение РНК вируса гепатита С (Hepatitis C virus) в крови методом ПЦР</a:t>
                      </a:r>
                      <a:endParaRPr lang="ru-RU" sz="1200" b="0" i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3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  <a:r>
                        <a:rPr lang="ru-RU" sz="1200" b="0" i="1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л</a:t>
                      </a:r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абораторная </a:t>
                      </a: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диагностика для пациентов с хроническим вирусным гепатитом С (оценки стадии фиброза, определение генотипа ВГС)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1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</a:rPr>
                        <a:t>Телемедицинские консультации (входят в обращения по поводу заболевания)</a:t>
                      </a:r>
                      <a:endParaRPr lang="ru-RU" sz="1200" i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3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 консультация </a:t>
                      </a: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с применением телемедицинских технологий при дистанционном взаимодействии медицинских работников между собой (врач-врач)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54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  <a:r>
                        <a:rPr lang="ru-RU" sz="1200" b="0" i="1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к</a:t>
                      </a:r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онсультация </a:t>
                      </a:r>
                      <a:r>
                        <a:rPr lang="ru-RU" sz="1200" b="0" i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с применением телемедицинских технологий при дистанционном взаимодействии медицинских работников с пациентами или их законными представителями (врач-пациент)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3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Неинвазивное пренатальное тестирование </a:t>
                      </a:r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по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проекту приказа МЗ РФ – 11 ФМО).  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Определение 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внеклеточной ДНК плода по крови 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матери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1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Сцинтиграфия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(включена в норматив ОФЭКТ)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10898" y="2152431"/>
            <a:ext cx="111528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1600" b="1" dirty="0" smtClean="0">
                <a:ea typeface="Calibri"/>
                <a:cs typeface="Times New Roman"/>
              </a:rPr>
              <a:t>Впервые </a:t>
            </a:r>
            <a:r>
              <a:rPr lang="ru-RU" sz="1600" b="1" dirty="0">
                <a:ea typeface="Calibri"/>
                <a:cs typeface="Times New Roman"/>
              </a:rPr>
              <a:t>установлены нормативы объемов медпомощи и финансовых затрат:</a:t>
            </a:r>
            <a:endParaRPr lang="ru-RU" sz="1600" dirty="0">
              <a:ea typeface="Calibri"/>
              <a:cs typeface="Times New Roman"/>
            </a:endParaRPr>
          </a:p>
          <a:p>
            <a:r>
              <a:rPr lang="ru-RU" sz="1600" dirty="0" smtClean="0"/>
              <a:t>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98990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BA496EB-3F6A-B714-4890-2706383D0B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7836" y="332248"/>
            <a:ext cx="11161240" cy="612068"/>
          </a:xfrm>
        </p:spPr>
        <p:txBody>
          <a:bodyPr>
            <a:noAutofit/>
          </a:bodyPr>
          <a:lstStyle/>
          <a:p>
            <a:r>
              <a:rPr lang="ru-RU" sz="2400" dirty="0"/>
              <a:t>Норматив финансовых затрат центров здоровья взрослого населения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057459A6-2611-3318-8092-926E4BB8E1E5}"/>
              </a:ext>
            </a:extLst>
          </p:cNvPr>
          <p:cNvSpPr/>
          <p:nvPr/>
        </p:nvSpPr>
        <p:spPr>
          <a:xfrm>
            <a:off x="1024115" y="1027555"/>
            <a:ext cx="2626242" cy="2159596"/>
          </a:xfrm>
          <a:prstGeom prst="roundRect">
            <a:avLst/>
          </a:prstGeom>
          <a:noFill/>
          <a:ln w="28575">
            <a:solidFill>
              <a:srgbClr val="2D4293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100" b="1" dirty="0">
                <a:solidFill>
                  <a:srgbClr val="00B050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Комплексное посещение "Индивидуальное углубленное профилактическое консультирование и разработка индивидуальной программы по ведению здорового образа жизни, рекомендация индивидуальной программы здорового питания" (первичное посещение)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xmlns="" id="{0E6371AC-5BA2-5275-FECC-61F505463826}"/>
              </a:ext>
            </a:extLst>
          </p:cNvPr>
          <p:cNvSpPr/>
          <p:nvPr/>
        </p:nvSpPr>
        <p:spPr>
          <a:xfrm>
            <a:off x="4214361" y="1360772"/>
            <a:ext cx="3274314" cy="526459"/>
          </a:xfrm>
          <a:prstGeom prst="roundRect">
            <a:avLst/>
          </a:prstGeom>
          <a:noFill/>
          <a:ln w="28575">
            <a:solidFill>
              <a:srgbClr val="2D4293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100" b="1" dirty="0">
                <a:solidFill>
                  <a:srgbClr val="00B050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Повторное посещения </a:t>
            </a:r>
            <a:endParaRPr lang="en-US" sz="1100" b="1" dirty="0">
              <a:solidFill>
                <a:srgbClr val="00B050"/>
              </a:solidFill>
              <a:latin typeface="Montserrat Regular" panose="00000500000000000000" pitchFamily="2" charset="-52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B050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(ДН через 3 мес после постановки на учет)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xmlns="" id="{74A965A3-9625-6AC9-638E-89850C94579A}"/>
              </a:ext>
            </a:extLst>
          </p:cNvPr>
          <p:cNvSpPr/>
          <p:nvPr/>
        </p:nvSpPr>
        <p:spPr>
          <a:xfrm>
            <a:off x="4214361" y="2361041"/>
            <a:ext cx="3274314" cy="526459"/>
          </a:xfrm>
          <a:prstGeom prst="roundRect">
            <a:avLst/>
          </a:prstGeom>
          <a:noFill/>
          <a:ln w="28575">
            <a:solidFill>
              <a:srgbClr val="2D4293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100" b="1" dirty="0">
                <a:solidFill>
                  <a:srgbClr val="00B050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Повторное посещения (ДН через 6 мес после постановки на учет) с учетом посещения диетолога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xmlns="" id="{F6A6D63F-94A2-5570-47CE-53BE73BC24E2}"/>
              </a:ext>
            </a:extLst>
          </p:cNvPr>
          <p:cNvSpPr/>
          <p:nvPr/>
        </p:nvSpPr>
        <p:spPr>
          <a:xfrm>
            <a:off x="8620960" y="1101893"/>
            <a:ext cx="1237416" cy="2010920"/>
          </a:xfrm>
          <a:prstGeom prst="roundRect">
            <a:avLst/>
          </a:prstGeom>
          <a:noFill/>
          <a:ln w="28575">
            <a:solidFill>
              <a:srgbClr val="2D4293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100" b="1" dirty="0">
                <a:solidFill>
                  <a:srgbClr val="00B050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Повторное посещения </a:t>
            </a:r>
          </a:p>
          <a:p>
            <a:pPr lvl="0" algn="ctr"/>
            <a:r>
              <a:rPr lang="ru-RU" sz="1100" b="1" dirty="0">
                <a:solidFill>
                  <a:srgbClr val="00B050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(ДН через 12 мес после постановки на учет)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226F18F0-1238-4866-16C1-D7D2516A15FF}"/>
              </a:ext>
            </a:extLst>
          </p:cNvPr>
          <p:cNvSpPr txBox="1"/>
          <p:nvPr/>
        </p:nvSpPr>
        <p:spPr>
          <a:xfrm>
            <a:off x="447675" y="3274738"/>
            <a:ext cx="11287125" cy="29058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</a:pPr>
            <a:endParaRPr lang="ru-RU" sz="1200" b="1" dirty="0" smtClean="0">
              <a:solidFill>
                <a:prstClr val="black"/>
              </a:solidFill>
            </a:endParaRPr>
          </a:p>
          <a:p>
            <a:pPr lvl="0" algn="just">
              <a:lnSpc>
                <a:spcPct val="114000"/>
              </a:lnSpc>
            </a:pPr>
            <a:r>
              <a:rPr lang="ru-RU" sz="1200" b="1" dirty="0" smtClean="0">
                <a:solidFill>
                  <a:prstClr val="black"/>
                </a:solidFill>
              </a:rPr>
              <a:t>Центры </a:t>
            </a:r>
            <a:r>
              <a:rPr lang="ru-RU" sz="1200" b="1" dirty="0">
                <a:solidFill>
                  <a:prstClr val="black"/>
                </a:solidFill>
              </a:rPr>
              <a:t>здорового долголетия с двухэтапной моделью обследований: </a:t>
            </a:r>
            <a:endParaRPr lang="ru-RU" sz="1200" b="1" dirty="0" smtClean="0">
              <a:solidFill>
                <a:prstClr val="black"/>
              </a:solidFill>
            </a:endParaRPr>
          </a:p>
          <a:p>
            <a:pPr lvl="1" algn="just">
              <a:lnSpc>
                <a:spcPct val="114000"/>
              </a:lnSpc>
            </a:pPr>
            <a:r>
              <a:rPr lang="ru-RU" sz="1200" b="1" dirty="0" smtClean="0">
                <a:solidFill>
                  <a:prstClr val="black"/>
                </a:solidFill>
              </a:rPr>
              <a:t>1 этап: оценка биологического возраста и анкетирование; </a:t>
            </a:r>
          </a:p>
          <a:p>
            <a:pPr lvl="1" algn="just">
              <a:lnSpc>
                <a:spcPct val="114000"/>
              </a:lnSpc>
            </a:pPr>
            <a:r>
              <a:rPr lang="ru-RU" sz="1200" b="1" dirty="0" smtClean="0">
                <a:solidFill>
                  <a:prstClr val="black"/>
                </a:solidFill>
              </a:rPr>
              <a:t>2 этап: 7 программ углубленного </a:t>
            </a:r>
            <a:r>
              <a:rPr lang="ru-RU" sz="1200" b="1" dirty="0">
                <a:solidFill>
                  <a:prstClr val="black"/>
                </a:solidFill>
              </a:rPr>
              <a:t>исследования </a:t>
            </a:r>
            <a:r>
              <a:rPr lang="ru-RU" sz="1200" b="1" dirty="0" err="1">
                <a:solidFill>
                  <a:prstClr val="black"/>
                </a:solidFill>
              </a:rPr>
              <a:t>предрисков</a:t>
            </a:r>
            <a:r>
              <a:rPr lang="ru-RU" sz="1200" b="1" dirty="0">
                <a:solidFill>
                  <a:prstClr val="black"/>
                </a:solidFill>
              </a:rPr>
              <a:t> преждевременного </a:t>
            </a:r>
            <a:r>
              <a:rPr lang="ru-RU" sz="1200" b="1" dirty="0" smtClean="0">
                <a:solidFill>
                  <a:prstClr val="black"/>
                </a:solidFill>
              </a:rPr>
              <a:t>старения:</a:t>
            </a:r>
          </a:p>
          <a:p>
            <a:pPr marL="1257300" lvl="2" indent="-342900">
              <a:lnSpc>
                <a:spcPct val="114000"/>
              </a:lnSpc>
              <a:buFont typeface="Wingdings" pitchFamily="2" charset="2"/>
              <a:buChar char="ü"/>
            </a:pPr>
            <a:r>
              <a:rPr lang="ru-RU" sz="1200" b="1" dirty="0" smtClean="0"/>
              <a:t>для </a:t>
            </a:r>
            <a:r>
              <a:rPr lang="ru-RU" sz="1200" b="1" dirty="0"/>
              <a:t>определения преждевременной активации </a:t>
            </a:r>
            <a:r>
              <a:rPr lang="ru-RU" sz="1200" b="1" dirty="0" err="1"/>
              <a:t>иммуновоспалительного</a:t>
            </a:r>
            <a:r>
              <a:rPr lang="ru-RU" sz="1200" b="1" dirty="0"/>
              <a:t> механизма </a:t>
            </a:r>
            <a:r>
              <a:rPr lang="ru-RU" sz="1200" b="1" dirty="0" smtClean="0"/>
              <a:t>старения;</a:t>
            </a:r>
          </a:p>
          <a:p>
            <a:pPr marL="1257300" lvl="2" indent="-342900">
              <a:lnSpc>
                <a:spcPct val="114000"/>
              </a:lnSpc>
              <a:buFont typeface="Wingdings" pitchFamily="2" charset="2"/>
              <a:buChar char="ü"/>
            </a:pPr>
            <a:r>
              <a:rPr lang="ru-RU" sz="1200" b="1" dirty="0" smtClean="0"/>
              <a:t>для </a:t>
            </a:r>
            <a:r>
              <a:rPr lang="ru-RU" sz="1200" b="1" dirty="0"/>
              <a:t>определения </a:t>
            </a:r>
            <a:r>
              <a:rPr lang="ru-RU" sz="1200" b="1" dirty="0" err="1"/>
              <a:t>инсулинорезистентности</a:t>
            </a:r>
            <a:r>
              <a:rPr lang="ru-RU" sz="1200" b="1" dirty="0"/>
              <a:t>, </a:t>
            </a:r>
            <a:r>
              <a:rPr lang="ru-RU" sz="1200" b="1" dirty="0" err="1"/>
              <a:t>гликирования</a:t>
            </a:r>
            <a:r>
              <a:rPr lang="ru-RU" sz="1200" b="1" dirty="0"/>
              <a:t> и преждевременной активации метаболического механизма </a:t>
            </a:r>
            <a:r>
              <a:rPr lang="ru-RU" sz="1200" b="1" dirty="0" smtClean="0"/>
              <a:t>старения;</a:t>
            </a:r>
          </a:p>
          <a:p>
            <a:pPr marL="1257300" lvl="2" indent="-342900">
              <a:lnSpc>
                <a:spcPct val="114000"/>
              </a:lnSpc>
              <a:buFont typeface="Wingdings" pitchFamily="2" charset="2"/>
              <a:buChar char="ü"/>
            </a:pPr>
            <a:r>
              <a:rPr lang="ru-RU" sz="1200" b="1" dirty="0" smtClean="0"/>
              <a:t>для </a:t>
            </a:r>
            <a:r>
              <a:rPr lang="ru-RU" sz="1200" b="1" dirty="0"/>
              <a:t>выявление изменений в организме человека, которые могут привести к преждевременной активации механизмов старения и формированию факторов риска развития </a:t>
            </a:r>
            <a:r>
              <a:rPr lang="ru-RU" sz="1200" b="1" dirty="0" smtClean="0"/>
              <a:t>заболеваний;</a:t>
            </a:r>
          </a:p>
          <a:p>
            <a:pPr marL="1257300" lvl="2" indent="-342900">
              <a:lnSpc>
                <a:spcPct val="114000"/>
              </a:lnSpc>
              <a:buFont typeface="Wingdings" pitchFamily="2" charset="2"/>
              <a:buChar char="ü"/>
            </a:pPr>
            <a:r>
              <a:rPr lang="ru-RU" sz="1200" b="1" dirty="0" smtClean="0"/>
              <a:t>для </a:t>
            </a:r>
            <a:r>
              <a:rPr lang="ru-RU" sz="1200" b="1" dirty="0"/>
              <a:t>оценки преждевременной активации механизма старения, связанного с дисбактериозом </a:t>
            </a:r>
            <a:r>
              <a:rPr lang="ru-RU" sz="1200" b="1" dirty="0" smtClean="0"/>
              <a:t>кишечника;</a:t>
            </a:r>
          </a:p>
          <a:p>
            <a:pPr marL="1257300" lvl="2" indent="-342900">
              <a:lnSpc>
                <a:spcPct val="114000"/>
              </a:lnSpc>
              <a:buFont typeface="Wingdings" pitchFamily="2" charset="2"/>
              <a:buChar char="ü"/>
            </a:pPr>
            <a:r>
              <a:rPr lang="ru-RU" sz="1200" b="1" dirty="0" smtClean="0"/>
              <a:t>для </a:t>
            </a:r>
            <a:r>
              <a:rPr lang="ru-RU" sz="1200" b="1" dirty="0"/>
              <a:t>раннего выявления </a:t>
            </a:r>
            <a:r>
              <a:rPr lang="ru-RU" sz="1200" b="1" dirty="0" err="1"/>
              <a:t>предриска</a:t>
            </a:r>
            <a:r>
              <a:rPr lang="ru-RU" sz="1200" b="1" dirty="0"/>
              <a:t> развития нарушений опорно-двигательной системы (остеопороза и (или) </a:t>
            </a:r>
            <a:r>
              <a:rPr lang="ru-RU" sz="1200" b="1" dirty="0" err="1"/>
              <a:t>саркопении</a:t>
            </a:r>
            <a:r>
              <a:rPr lang="ru-RU" sz="1200" b="1" dirty="0" smtClean="0"/>
              <a:t>);</a:t>
            </a:r>
          </a:p>
          <a:p>
            <a:pPr marL="1257300" lvl="2" indent="-342900">
              <a:lnSpc>
                <a:spcPct val="114000"/>
              </a:lnSpc>
              <a:buFont typeface="Wingdings" pitchFamily="2" charset="2"/>
              <a:buChar char="ü"/>
            </a:pPr>
            <a:r>
              <a:rPr lang="ru-RU" sz="1200" b="1" dirty="0" smtClean="0"/>
              <a:t>для </a:t>
            </a:r>
            <a:r>
              <a:rPr lang="ru-RU" sz="1200" b="1" dirty="0"/>
              <a:t>раннего выявления </a:t>
            </a:r>
            <a:r>
              <a:rPr lang="ru-RU" sz="1200" b="1" dirty="0" err="1"/>
              <a:t>предрисков</a:t>
            </a:r>
            <a:r>
              <a:rPr lang="ru-RU" sz="1200" b="1" dirty="0"/>
              <a:t> развития нарушения обмена веществ, </a:t>
            </a:r>
            <a:r>
              <a:rPr lang="ru-RU" sz="1200" b="1" dirty="0" smtClean="0"/>
              <a:t>ожирения;</a:t>
            </a:r>
          </a:p>
          <a:p>
            <a:pPr marL="1257300" lvl="2" indent="-342900">
              <a:lnSpc>
                <a:spcPct val="114000"/>
              </a:lnSpc>
              <a:buFont typeface="Wingdings" pitchFamily="2" charset="2"/>
              <a:buChar char="ü"/>
            </a:pPr>
            <a:r>
              <a:rPr lang="ru-RU" sz="1200" b="1" dirty="0" smtClean="0"/>
              <a:t>для </a:t>
            </a:r>
            <a:r>
              <a:rPr lang="ru-RU" sz="1200" b="1" dirty="0"/>
              <a:t>раннего выявления признаков снижения когнитивных функций и нарушений </a:t>
            </a:r>
            <a:r>
              <a:rPr lang="ru-RU" sz="1200" b="1" dirty="0" err="1"/>
              <a:t>психоэмоциального</a:t>
            </a:r>
            <a:r>
              <a:rPr lang="ru-RU" sz="1200" b="1" dirty="0"/>
              <a:t> состояния </a:t>
            </a:r>
            <a:r>
              <a:rPr lang="ru-RU" sz="1200" b="1" dirty="0" smtClean="0"/>
              <a:t>.</a:t>
            </a:r>
            <a:endParaRPr lang="ru-RU" sz="1200" b="1" dirty="0"/>
          </a:p>
          <a:p>
            <a:pPr marL="171450" lvl="0" indent="-171450">
              <a:lnSpc>
                <a:spcPct val="114000"/>
              </a:lnSpc>
              <a:buFont typeface="Wingdings" pitchFamily="2" charset="2"/>
              <a:buChar char="ü"/>
            </a:pPr>
            <a:endParaRPr lang="ru-RU" sz="1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017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khaOMS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Sakhaoms">
      <a:majorFont>
        <a:latin typeface="Zona Pro ExtraBold"/>
        <a:ea typeface=""/>
        <a:cs typeface=""/>
      </a:majorFont>
      <a:minorFont>
        <a:latin typeface="Zona Pro Regular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akhaOMS" id="{5C72C940-40E0-4ECF-AA03-C43B4F1394F6}" vid="{75C155A3-9C57-4A46-9E4E-997E32BDD7F9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иний">
    <a:dk1>
      <a:sysClr val="windowText" lastClr="000000"/>
    </a:dk1>
    <a:lt1>
      <a:sysClr val="window" lastClr="FFFFFF"/>
    </a:lt1>
    <a:dk2>
      <a:srgbClr val="17406D"/>
    </a:dk2>
    <a:lt2>
      <a:srgbClr val="DBEF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  <a:fontScheme name="Sakhaoms">
    <a:majorFont>
      <a:latin typeface="Zona Pro ExtraBold"/>
      <a:ea typeface=""/>
      <a:cs typeface=""/>
    </a:majorFont>
    <a:minorFont>
      <a:latin typeface="Zona Pro Regular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Синий">
    <a:dk1>
      <a:sysClr val="windowText" lastClr="000000"/>
    </a:dk1>
    <a:lt1>
      <a:sysClr val="window" lastClr="FFFFFF"/>
    </a:lt1>
    <a:dk2>
      <a:srgbClr val="17406D"/>
    </a:dk2>
    <a:lt2>
      <a:srgbClr val="DBEF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  <a:fontScheme name="Sakhaoms">
    <a:majorFont>
      <a:latin typeface="Zona Pro ExtraBold"/>
      <a:ea typeface=""/>
      <a:cs typeface=""/>
    </a:majorFont>
    <a:minorFont>
      <a:latin typeface="Zona Pro Regular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Синий">
    <a:dk1>
      <a:sysClr val="windowText" lastClr="000000"/>
    </a:dk1>
    <a:lt1>
      <a:sysClr val="window" lastClr="FFFFFF"/>
    </a:lt1>
    <a:dk2>
      <a:srgbClr val="17406D"/>
    </a:dk2>
    <a:lt2>
      <a:srgbClr val="DBEF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  <a:fontScheme name="Sakhaoms">
    <a:majorFont>
      <a:latin typeface="Zona Pro ExtraBold"/>
      <a:ea typeface=""/>
      <a:cs typeface=""/>
    </a:majorFont>
    <a:minorFont>
      <a:latin typeface="Zona Pro Regular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21539</TotalTime>
  <Words>1766</Words>
  <Application>Microsoft Office PowerPoint</Application>
  <PresentationFormat>Произвольный</PresentationFormat>
  <Paragraphs>363</Paragraphs>
  <Slides>22</Slides>
  <Notes>16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SakhaOMS</vt:lpstr>
      <vt:lpstr>Презентация PowerPoint</vt:lpstr>
      <vt:lpstr>Выполнение объемов медицинской помощи         по Республике Саха (Якутия) за 2025 год   (нормативный индекс за 12 месяцев  100,0%) </vt:lpstr>
      <vt:lpstr>Выполнение плановых объемов исследований         по Республике Саха (Якутия) за 2025 год  (нормативный индекс за 12 месяцев 100,0%) </vt:lpstr>
      <vt:lpstr>Выполнение объемов медицинской помощи         по Республике Саха (Якутия) за 2025 год   (нормативный индекс за 12 месяцев  100,0%) </vt:lpstr>
      <vt:lpstr>Презентация PowerPoint</vt:lpstr>
      <vt:lpstr>Презентация PowerPoint</vt:lpstr>
      <vt:lpstr>Презентация PowerPoint</vt:lpstr>
      <vt:lpstr>Презентация PowerPoint</vt:lpstr>
      <vt:lpstr>Норматив финансовых затрат центров здоровья взрослого населения</vt:lpstr>
      <vt:lpstr> Новеллы Базовой программы ОМС 2026 год. Дневной стационар  </vt:lpstr>
      <vt:lpstr>Новеллы Базовой программы ОМС</vt:lpstr>
      <vt:lpstr>Новеллы Базовой программы ОМС на 2026 год</vt:lpstr>
      <vt:lpstr>Исполнение плановых объемов по стационарной помощи         по Республике Саха (Якутия) за январь-февраль 2026 года   (нормативный индекс за 2 месяца 2026 года  – 16,7%) </vt:lpstr>
      <vt:lpstr>Исполнение плановых объемов по ССХ  по Республике Саха (Якутия) за январь-февраль 2026 года  (нормативный индекс за 2 месяца 2026 года  – 16,7%)</vt:lpstr>
      <vt:lpstr>Исполнение плановых объемов по медицинской реабилитации в условиях круглосуточного стационара        по Республике Саха (Якутия) за январь-февраль 2026 года   (нормативный индекс за 2 месяца 2026 года  – 16,7%) </vt:lpstr>
      <vt:lpstr>Исполнение плановых объемов по стационарнозамещающей помощи         по Республике Саха (Якутия) за январь-февраль 2026 год   (нормативный индекс за 2 месяца 2026 года  – 16,7%) </vt:lpstr>
      <vt:lpstr>Исполнение плановых объемов по диспансерному наблюдению         по Республике Саха (Якутия) за январь-февраль 2026 год   (нормативный индекс за 2 месяца 2026 года  – 16,7%) </vt:lpstr>
      <vt:lpstr>Исполнение плановых объемов по ДОРЗ        по Республике Саха (Якутия) за январь-февраль 2026 год   (нормативный индекс за 2 месяца 2026 года  – 16,7%) </vt:lpstr>
      <vt:lpstr>Исполнение плановых объемов школ сахарного диабета        по Республике Саха (Якутия) за январь-февраль 2026 год   (нормативный индекс за 2 месяца – 16,7%) </vt:lpstr>
      <vt:lpstr>Исполнение плановых объемов профилактических осмотров        по Республике Саха (Якутия) за январь-февраль 2026 года   (нормативный индекс за 2 месяца – 16,7%) </vt:lpstr>
      <vt:lpstr>Исполнение плановых объемов диспансеризации        по Республике Саха (Якутия) за январь-февраль 2026 года   (нормативный индекс за 2 месяца – 16,7%) </vt:lpstr>
      <vt:lpstr>Исполнение плановых объемов по скорой помощи         по Республике Саха (Якутия) за январь-февраль 2026 год   (нормативный индекс за 2 месяца 2026 года  – 16,7%)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Василий Охлопков</dc:creator>
  <cp:lastModifiedBy>Kupriyanova</cp:lastModifiedBy>
  <cp:revision>641</cp:revision>
  <cp:lastPrinted>2026-03-30T02:07:37Z</cp:lastPrinted>
  <dcterms:created xsi:type="dcterms:W3CDTF">2020-05-24T04:04:05Z</dcterms:created>
  <dcterms:modified xsi:type="dcterms:W3CDTF">2026-04-06T06:56:40Z</dcterms:modified>
</cp:coreProperties>
</file>